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8" r:id="rId1"/>
  </p:sldMasterIdLst>
  <p:notesMasterIdLst>
    <p:notesMasterId r:id="rId21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6" r:id="rId15"/>
    <p:sldId id="277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2EF9D-C623-4154-AC44-328E97E243EE}" type="datetimeFigureOut">
              <a:rPr lang="pl-PL" smtClean="0"/>
              <a:t>22.01.2020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C962C-50B9-47BC-81DA-53F37E54C3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0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964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949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404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041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238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740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6189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183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3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962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44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98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49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37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26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7768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407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066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87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5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4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0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0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7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9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0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5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1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1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rovnator.cz/clanky/jak-se-slavi-vanoce-v-jinych-zemich/" TargetMode="External"/><Relationship Id="rId3" Type="http://schemas.openxmlformats.org/officeDocument/2006/relationships/hyperlink" Target="https://cs.wikipedia.org/wiki/V%C3%A1noce" TargetMode="External"/><Relationship Id="rId7" Type="http://schemas.openxmlformats.org/officeDocument/2006/relationships/hyperlink" Target="https://www.eppi.cz/tipy-na-darek/podle-prilezitosti/vanoce/ve-svet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enik.cz/tradice-czk/vanoce-puvod-zvyky-a-tradice20081201-eh6o.html" TargetMode="External"/><Relationship Id="rId5" Type="http://schemas.openxmlformats.org/officeDocument/2006/relationships/hyperlink" Target="https://www.blesk.cz/vanoce-zvyky" TargetMode="External"/><Relationship Id="rId10" Type="http://schemas.openxmlformats.org/officeDocument/2006/relationships/hyperlink" Target="https://www.mountfield.cz/vanoce" TargetMode="External"/><Relationship Id="rId4" Type="http://schemas.openxmlformats.org/officeDocument/2006/relationships/hyperlink" Target="https://cs.wikipedia.org/wiki/Je%C5%BE%C3%AD%C5%A1_Kristus" TargetMode="External"/><Relationship Id="rId9" Type="http://schemas.openxmlformats.org/officeDocument/2006/relationships/hyperlink" Target="https://cs.wikipedia.org/wiki/V%C3%A1no%C4%8Dn%C3%AD_strome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1810" y="2472977"/>
            <a:ext cx="8293884" cy="90382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/>
              <a:t/>
            </a:r>
            <a:br>
              <a:rPr lang="pl-PL" sz="6000" dirty="0"/>
            </a:br>
            <a:r>
              <a:rPr lang="pl-PL" dirty="0" err="1">
                <a:solidFill>
                  <a:schemeClr val="tx1"/>
                </a:solidFill>
              </a:rPr>
              <a:t>Vánoční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časopis</a:t>
            </a:r>
            <a:endParaRPr lang="sk-SK" sz="6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8019" y="5462405"/>
            <a:ext cx="4049486" cy="489525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Vypracovala:   Viera </a:t>
            </a:r>
            <a:r>
              <a:rPr lang="sk-SK" sz="2400" dirty="0" err="1">
                <a:solidFill>
                  <a:schemeClr val="tx1"/>
                </a:solidFill>
              </a:rPr>
              <a:t>Dudičová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0" y="3697005"/>
            <a:ext cx="909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/>
              <a:t>Web </a:t>
            </a:r>
            <a:r>
              <a:rPr lang="sk-SK" sz="2400" dirty="0" err="1"/>
              <a:t>Quest</a:t>
            </a:r>
            <a:r>
              <a:rPr lang="sk-SK" sz="2400" dirty="0"/>
              <a:t> určený  pre žiakov nižšieho stredného vzdelania základných škôl  so sluchovým postihnutím v rámci hodín slovenského jazyka a literatúry </a:t>
            </a:r>
          </a:p>
        </p:txBody>
      </p:sp>
      <p:pic>
        <p:nvPicPr>
          <p:cNvPr id="6" name="Obrázok 13" descr="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22">
            <a:off x="10308421" y="2611472"/>
            <a:ext cx="1752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4" descr="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87" y="4897334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4" descr="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535" y="5611709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ok 4" descr="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312" y="4182959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logosbeneficaireserasmusright_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7"/>
            <a:ext cx="12125417" cy="24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70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53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PROCES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474941" y="831373"/>
            <a:ext cx="833808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Informácie, ktoré potrebujete na prípravu jednotlivých úloh vyhľadávajte na uvedených stránkach alebo iných vám známych stránkach.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Prezentácie pripravíte pomocou počítačového programu PowerPoint.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Práca musí byť estetická, úhľadná, pútavá a zaujímavá.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Prezentácia má obsahovať:</a:t>
            </a:r>
          </a:p>
          <a:p>
            <a:pPr algn="just"/>
            <a:r>
              <a:rPr lang="sk-SK" sz="2400" dirty="0">
                <a:solidFill>
                  <a:srgbClr val="FF0000"/>
                </a:solidFill>
              </a:rPr>
              <a:t>        </a:t>
            </a:r>
            <a:r>
              <a:rPr lang="sk-SK" sz="2400" dirty="0"/>
              <a:t>1.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Tému (pre každú skupinu iná)</a:t>
            </a:r>
          </a:p>
          <a:p>
            <a:pPr algn="just"/>
            <a:r>
              <a:rPr lang="sk-SK" sz="2400" dirty="0"/>
              <a:t>        2. Mená a priezviska žiakov, ktorí ju pripravili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/>
              <a:t>  Každá skupina samostatne </a:t>
            </a:r>
            <a:r>
              <a:rPr lang="sk-SK" sz="2400" dirty="0" err="1"/>
              <a:t>odprezentuje</a:t>
            </a:r>
            <a:r>
              <a:rPr lang="sk-SK" sz="2400" dirty="0"/>
              <a:t> svoju prácu pred     </a:t>
            </a:r>
          </a:p>
          <a:p>
            <a:pPr algn="just"/>
            <a:r>
              <a:rPr lang="sk-SK" sz="2400" dirty="0"/>
              <a:t>         celou triedou na triednom fóre. </a:t>
            </a:r>
          </a:p>
        </p:txBody>
      </p:sp>
    </p:spTree>
    <p:extLst>
      <p:ext uri="{BB962C8B-B14F-4D97-AF65-F5344CB8AC3E}">
        <p14:creationId xmlns:p14="http://schemas.microsoft.com/office/powerpoint/2010/main" val="75433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PROCES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474941" y="1123837"/>
            <a:ext cx="833808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Z pripravených prezentácii môžete vytvoriť aj papierovú formu časopisu.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Pri jednotlivých častiach úlohy vám môžu  pomôcť vaši blízki – rodičia, starí rodičia, súrodenci.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V časti individuálna práca – vlastná tvorba pri písaní modlitby a vytvorení vlastnej ilustrácie vyjadrite svoje emócie a prezívania prameniace z atmosféry vianočných dní.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Práca má obsahovať: </a:t>
            </a:r>
          </a:p>
          <a:p>
            <a:pPr algn="just"/>
            <a:r>
              <a:rPr lang="sk-SK" sz="2400" dirty="0"/>
              <a:t>        1. Meno a priezvisko</a:t>
            </a:r>
          </a:p>
          <a:p>
            <a:pPr algn="just"/>
            <a:r>
              <a:rPr lang="sk-SK" sz="2400" dirty="0"/>
              <a:t>        2. Trieda</a:t>
            </a:r>
          </a:p>
          <a:p>
            <a:pPr algn="just"/>
            <a:r>
              <a:rPr lang="sk-SK" sz="2400" dirty="0"/>
              <a:t>        3. Vek</a:t>
            </a:r>
          </a:p>
          <a:p>
            <a:pPr algn="just"/>
            <a:r>
              <a:rPr lang="sk-SK" sz="2400" dirty="0"/>
              <a:t>        4. Môžeš pomenovať svoju ilustráciu </a:t>
            </a:r>
          </a:p>
        </p:txBody>
      </p:sp>
    </p:spTree>
    <p:extLst>
      <p:ext uri="{BB962C8B-B14F-4D97-AF65-F5344CB8AC3E}">
        <p14:creationId xmlns:p14="http://schemas.microsoft.com/office/powerpoint/2010/main" val="81464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ZDROJE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501067" y="831373"/>
            <a:ext cx="8338088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>
                <a:hlinkClick r:id="rId3"/>
              </a:rPr>
              <a:t>https://</a:t>
            </a:r>
            <a:r>
              <a:rPr lang="pl-PL" sz="2400" dirty="0" smtClean="0">
                <a:hlinkClick r:id="rId3"/>
              </a:rPr>
              <a:t>cs.wikipedia.org/wiki/V%C3%A1noce</a:t>
            </a:r>
            <a:endParaRPr lang="pl-PL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>
                <a:hlinkClick r:id="rId4"/>
              </a:rPr>
              <a:t>https://</a:t>
            </a:r>
            <a:r>
              <a:rPr lang="pl-PL" sz="2400" dirty="0" smtClean="0">
                <a:hlinkClick r:id="rId4"/>
              </a:rPr>
              <a:t>cs.wikipedia.org/wiki/Je%C5%BE%C3%AD%C5%A1_Kristus</a:t>
            </a:r>
            <a:endParaRPr lang="pl-PL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>
                <a:hlinkClick r:id="rId5"/>
              </a:rPr>
              <a:t>https://</a:t>
            </a:r>
            <a:r>
              <a:rPr lang="pl-PL" sz="2400" dirty="0" smtClean="0">
                <a:hlinkClick r:id="rId5"/>
              </a:rPr>
              <a:t>www.blesk.cz/vanoce-zvyky</a:t>
            </a:r>
            <a:endParaRPr lang="pl-PL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>
                <a:hlinkClick r:id="rId6"/>
              </a:rPr>
              <a:t>https://</a:t>
            </a:r>
            <a:r>
              <a:rPr lang="pl-PL" sz="2400" dirty="0" smtClean="0">
                <a:hlinkClick r:id="rId6"/>
              </a:rPr>
              <a:t>www.denik.cz/tradice-czk/vanoce-puvod-zvyky-a-tradice20081201-eh6o.html</a:t>
            </a:r>
            <a:endParaRPr lang="pl-PL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>
                <a:hlinkClick r:id="rId7"/>
              </a:rPr>
              <a:t>https://</a:t>
            </a:r>
            <a:r>
              <a:rPr lang="pl-PL" sz="2400" dirty="0" smtClean="0">
                <a:hlinkClick r:id="rId7"/>
              </a:rPr>
              <a:t>www.eppi.cz/tipy-na-darek/podle-prilezitosti/vanoce/ve-svete</a:t>
            </a:r>
            <a:endParaRPr lang="pl-PL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>
                <a:hlinkClick r:id="rId8"/>
              </a:rPr>
              <a:t>https://www.srovnator.cz/clanky/jak-se-slavi-vanoce-v-jinych-zemich</a:t>
            </a:r>
            <a:r>
              <a:rPr lang="pl-PL" sz="2400" dirty="0" smtClean="0">
                <a:hlinkClick r:id="rId8"/>
              </a:rPr>
              <a:t>/</a:t>
            </a:r>
            <a:endParaRPr lang="pl-PL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>
                <a:hlinkClick r:id="rId9"/>
              </a:rPr>
              <a:t>https://</a:t>
            </a:r>
            <a:r>
              <a:rPr lang="pl-PL" sz="2400" dirty="0" smtClean="0">
                <a:hlinkClick r:id="rId9"/>
              </a:rPr>
              <a:t>cs.wikipedia.org/wiki/V%C3%A1no%C4%8Dn%C3%AD_stromek</a:t>
            </a:r>
            <a:endParaRPr lang="pl-PL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>
                <a:hlinkClick r:id="rId10"/>
              </a:rPr>
              <a:t>https://www.mountfield.cz/vanoce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6170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sk-SK" sz="4400" b="1" dirty="0"/>
              <a:t>VYHODNOTENIE </a:t>
            </a:r>
            <a:endParaRPr lang="sk-SK" sz="2800" dirty="0"/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393566"/>
              </p:ext>
            </p:extLst>
          </p:nvPr>
        </p:nvGraphicFramePr>
        <p:xfrm>
          <a:off x="3603811" y="766413"/>
          <a:ext cx="8351999" cy="531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656">
                  <a:extLst>
                    <a:ext uri="{9D8B030D-6E8A-4147-A177-3AD203B41FA5}">
                      <a16:colId xmlns="" xmlns:a16="http://schemas.microsoft.com/office/drawing/2014/main" val="747619474"/>
                    </a:ext>
                  </a:extLst>
                </a:gridCol>
                <a:gridCol w="2208795">
                  <a:extLst>
                    <a:ext uri="{9D8B030D-6E8A-4147-A177-3AD203B41FA5}">
                      <a16:colId xmlns="" xmlns:a16="http://schemas.microsoft.com/office/drawing/2014/main" val="1247972967"/>
                    </a:ext>
                  </a:extLst>
                </a:gridCol>
                <a:gridCol w="2366274">
                  <a:extLst>
                    <a:ext uri="{9D8B030D-6E8A-4147-A177-3AD203B41FA5}">
                      <a16:colId xmlns="" xmlns:a16="http://schemas.microsoft.com/office/drawing/2014/main" val="430960734"/>
                    </a:ext>
                  </a:extLst>
                </a:gridCol>
                <a:gridCol w="2366274">
                  <a:extLst>
                    <a:ext uri="{9D8B030D-6E8A-4147-A177-3AD203B41FA5}">
                      <a16:colId xmlns="" xmlns:a16="http://schemas.microsoft.com/office/drawing/2014/main" val="1637991753"/>
                    </a:ext>
                  </a:extLst>
                </a:gridCol>
              </a:tblGrid>
              <a:tr h="62596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Počet bodov</a:t>
                      </a:r>
                      <a:endParaRPr lang="pl-PL" sz="16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5730872"/>
                  </a:ext>
                </a:extLst>
              </a:tr>
              <a:tr h="236841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Obsahová stránka prezentácie vo formáte Power Point</a:t>
                      </a: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Nekompletné informácie. Informácie, ktoré nesúvisia s témou. Chybné</a:t>
                      </a:r>
                      <a:r>
                        <a:rPr lang="sk-SK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informácie. Slabé využitie zdrojov.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Správne informácie, prípadne malé chyby. Informácie, ktoré súvisia s témou. Dobré využívanie zdrojov.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Kompletné informácie. Informácie, ktoré súvisia s témou. Vyčerpávajúce využitie uvedených zdrojov, prípadne využívanie iných zdrojov.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7345014"/>
                  </a:ext>
                </a:extLst>
              </a:tr>
              <a:tr h="232165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Estetický dojem z prezentácie</a:t>
                      </a: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Prezentácie je málo čitateľná. Neestetická. Zlé rozplánovanie informácií na stránke. Chýbajú grafické prvky.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je čitateľná, estetická. Dobré rozplánovanie informácií na stránke. Prezentácia na dobrej úrovni.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je estetická, čitateľná, prehľadná a zaujímavá. Dobré a tvorivé rozplánovanie informácií na stránke. Dobre zvolená grafika.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3081206"/>
                  </a:ext>
                </a:extLst>
              </a:tr>
            </a:tbl>
          </a:graphicData>
        </a:graphic>
      </p:graphicFrame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940">
            <a:off x="446751" y="5403905"/>
            <a:ext cx="972090" cy="6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sk-SK" sz="4400" b="1" dirty="0"/>
              <a:t>VYHODNOTENIE </a:t>
            </a:r>
            <a:endParaRPr lang="sk-SK" sz="4400" dirty="0"/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663388"/>
              </p:ext>
            </p:extLst>
          </p:nvPr>
        </p:nvGraphicFramePr>
        <p:xfrm>
          <a:off x="3540033" y="786527"/>
          <a:ext cx="8205339" cy="530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875">
                  <a:extLst>
                    <a:ext uri="{9D8B030D-6E8A-4147-A177-3AD203B41FA5}">
                      <a16:colId xmlns="" xmlns:a16="http://schemas.microsoft.com/office/drawing/2014/main" val="1323253626"/>
                    </a:ext>
                  </a:extLst>
                </a:gridCol>
                <a:gridCol w="2052794">
                  <a:extLst>
                    <a:ext uri="{9D8B030D-6E8A-4147-A177-3AD203B41FA5}">
                      <a16:colId xmlns="" xmlns:a16="http://schemas.microsoft.com/office/drawing/2014/main" val="2373628820"/>
                    </a:ext>
                  </a:extLst>
                </a:gridCol>
                <a:gridCol w="2051335">
                  <a:extLst>
                    <a:ext uri="{9D8B030D-6E8A-4147-A177-3AD203B41FA5}">
                      <a16:colId xmlns="" xmlns:a16="http://schemas.microsoft.com/office/drawing/2014/main" val="3452190897"/>
                    </a:ext>
                  </a:extLst>
                </a:gridCol>
                <a:gridCol w="2051335">
                  <a:extLst>
                    <a:ext uri="{9D8B030D-6E8A-4147-A177-3AD203B41FA5}">
                      <a16:colId xmlns="" xmlns:a16="http://schemas.microsoft.com/office/drawing/2014/main" val="588652807"/>
                    </a:ext>
                  </a:extLst>
                </a:gridCol>
              </a:tblGrid>
              <a:tr h="42172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Počet bodov</a:t>
                      </a:r>
                      <a:endParaRPr lang="pl-PL" sz="1600" b="1" i="0" u="none" strike="noStrike" kern="1200" dirty="0">
                        <a:solidFill>
                          <a:schemeClr val="bg1"/>
                        </a:solidFill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4762010"/>
                  </a:ext>
                </a:extLst>
              </a:tr>
              <a:tr h="255667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Zaangažovanie skupiny do práce a schopnosť spolupráce.</a:t>
                      </a: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Chýbajúce zaangažovanie všetkých členov skupiny a slabá kreatívna spolupráca. Slabá schopnosť spolupráce.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Dobré zaangažovanie všetkých členov skupiny. Schopnosť spolupráce na uspokojivej úrovní.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Plné pracovné zaangažovanie všetkých členov skupiny. Vzájomné motivovanie sa do práce. Schopnosť skupinovej spolupráce na vysokej úrovni. 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001454"/>
                  </a:ext>
                </a:extLst>
              </a:tr>
              <a:tr h="232236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Prezentácia</a:t>
                      </a: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len čítaná.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 prezentácií chýbajú odpovede na otázky učiteľov a iných žiakov.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čiastočne hovorená naspamäť. Chýbajú uspokojivé odpovede na otázky učiteľa a žiakov.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Prezentácia hovorená naspamäť. Správne odpovede na otázky učiteľa a iných žiakov. Ambiciózny prístup k prezentácií.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3614444"/>
                  </a:ext>
                </a:extLst>
              </a:tr>
            </a:tbl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940">
            <a:off x="446751" y="5403905"/>
            <a:ext cx="972090" cy="6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sk-SK" sz="4400" b="1" dirty="0"/>
              <a:t>VYHODNOTENIE </a:t>
            </a:r>
            <a:endParaRPr lang="sk-SK" sz="44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143BD4D9-CC9D-4065-AF86-808246C55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125082"/>
              </p:ext>
            </p:extLst>
          </p:nvPr>
        </p:nvGraphicFramePr>
        <p:xfrm>
          <a:off x="3618410" y="1465217"/>
          <a:ext cx="7853154" cy="265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577">
                  <a:extLst>
                    <a:ext uri="{9D8B030D-6E8A-4147-A177-3AD203B41FA5}">
                      <a16:colId xmlns="" xmlns:a16="http://schemas.microsoft.com/office/drawing/2014/main" val="1564429277"/>
                    </a:ext>
                  </a:extLst>
                </a:gridCol>
                <a:gridCol w="3926577">
                  <a:extLst>
                    <a:ext uri="{9D8B030D-6E8A-4147-A177-3AD203B41FA5}">
                      <a16:colId xmlns="" xmlns:a16="http://schemas.microsoft.com/office/drawing/2014/main" val="2392417203"/>
                    </a:ext>
                  </a:extLst>
                </a:gridCol>
              </a:tblGrid>
              <a:tr h="368986">
                <a:tc>
                  <a:txBody>
                    <a:bodyPr/>
                    <a:lstStyle/>
                    <a:p>
                      <a:pPr algn="ctr"/>
                      <a:r>
                        <a:rPr lang="sk-SK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BODY</a:t>
                      </a:r>
                      <a:endParaRPr lang="pl-PL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HODNOTENIE</a:t>
                      </a:r>
                      <a:endParaRPr lang="pl-PL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447009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+mn-lt"/>
                        </a:rPr>
                        <a:t>12-11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b="0" dirty="0">
                          <a:latin typeface="+mn-lt"/>
                          <a:ea typeface="Calibri"/>
                          <a:cs typeface="Times New Roman"/>
                        </a:rPr>
                        <a:t>výborný</a:t>
                      </a:r>
                      <a:endParaRPr lang="pl-PL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54154144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+mn-lt"/>
                        </a:rPr>
                        <a:t>10-9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latin typeface="+mn-lt"/>
                          <a:ea typeface="Calibri"/>
                          <a:cs typeface="Times New Roman"/>
                        </a:rPr>
                        <a:t>veľmi</a:t>
                      </a:r>
                      <a:r>
                        <a:rPr lang="pl-PL" sz="2400" b="0" baseline="0" dirty="0">
                          <a:latin typeface="+mn-lt"/>
                          <a:ea typeface="Calibri"/>
                          <a:cs typeface="Times New Roman"/>
                        </a:rPr>
                        <a:t> dobrý</a:t>
                      </a:r>
                      <a:endParaRPr lang="pl-PL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72999248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+mn-lt"/>
                        </a:rPr>
                        <a:t>8-7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latin typeface="+mn-lt"/>
                          <a:ea typeface="Calibri"/>
                          <a:cs typeface="Times New Roman"/>
                        </a:rPr>
                        <a:t>dobrý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10261835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+mn-lt"/>
                        </a:rPr>
                        <a:t>6-5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latin typeface="+mn-lt"/>
                          <a:ea typeface="Calibri"/>
                          <a:cs typeface="Times New Roman"/>
                        </a:rPr>
                        <a:t>dostatočný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7143449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>
                          <a:latin typeface="+mn-lt"/>
                        </a:rPr>
                        <a:t>‹4</a:t>
                      </a:r>
                      <a:endParaRPr lang="pl-PL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latin typeface="+mn-lt"/>
                          <a:ea typeface="Calibri"/>
                          <a:cs typeface="Times New Roman"/>
                        </a:rPr>
                        <a:t>nedostatočný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737966"/>
                  </a:ext>
                </a:extLst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940">
            <a:off x="446751" y="5403905"/>
            <a:ext cx="972090" cy="6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0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ZÁVER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501067" y="831373"/>
            <a:ext cx="8338088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Prostredníctvom spoločnej práce ste sa dozvedeli o pôvode Vianoc, o ich zvykoch a symboloch a to nie len doma, ale aj v zahraničí.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Prínosné bolo navštíviť jednotlivé krajiny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prostredníctvom internetových stránok a dozvedieť sa o nich zaujímavé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informácie.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Spoznali ste kultúru, tradície a zvyky v rôznych kútoch našej krajiny (svojej krajiny).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V rámci projektu ste mali možnosť spoznať rôzne internetové zdroje a osvojiť si zásady bezpečného používania internetu.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Spoznali ste zásady spolupráce v skupine, zásady aktívnej komunikácie.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Naučili ste sa, že využívaním internetových zdrojov si vytvárate vlastné názory. </a:t>
            </a:r>
          </a:p>
        </p:txBody>
      </p:sp>
    </p:spTree>
    <p:extLst>
      <p:ext uri="{BB962C8B-B14F-4D97-AF65-F5344CB8AC3E}">
        <p14:creationId xmlns:p14="http://schemas.microsoft.com/office/powerpoint/2010/main" val="2913143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ZÁVER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501067" y="831373"/>
            <a:ext cx="833808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Oboznámili ste sa s rôznymi internetovými zdrojmi, ktoré  vám pomohli splniť úlohu.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Pri prezentácii svojich úloh ste nadobudli zručnosti týkajúce sa verejného vystupovania.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Naučili ste sa zodpovednosti pri získavaní informácií a ich spracovaní.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Mali ste možnosť vlastnej tvorby a jej prezentácie.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Naučili ste sa, koľko práce a času si vyžaduje schopnosť samostatne tvoriť.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9" y="3890679"/>
            <a:ext cx="1240972" cy="16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PORADCA PRE UČITEĽA</a:t>
            </a: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488004" y="1346936"/>
            <a:ext cx="833808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Pred začatím projektu je potrebné oboznámiť žiakov s obsahom úloh a prispôsobiť spôsob komunikácie možnostiam žiakov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Je potrebné oboznámiť žiakov so zásadami bezpečného používania internetu. Učiteľ by si mal so žiakmi pozrieť internetové zdroje, ktoré ich umožnia pochopiť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Prvú časť projektu, teda vyhľadávanie informácii by mali žiaci vypracovať čiastočne alebo úplne na hodinách v škole. Učiteľ by mal poradiť pri vypracovaní plánu, ako postupovať pri výbere informácií a následne pri realizácii projektu (prezentácie)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34" y="939799"/>
            <a:ext cx="918451" cy="1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8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949" y="2883328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>
                <a:solidFill>
                  <a:schemeClr val="tx1"/>
                </a:solidFill>
              </a:rPr>
              <a:t>PORADCA PRE UČITEĽA</a:t>
            </a:r>
            <a:endParaRPr lang="sk-SK" sz="2800" dirty="0">
              <a:solidFill>
                <a:schemeClr val="tx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72098" y="2703016"/>
            <a:ext cx="7753737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000" dirty="0"/>
              <a:t>Žiaci spoločne vyrábajú prezentáciu v Power Pointe, ktorá obsahuje získané informácie o Vianociach, ich zvykoch, symboloch, tradíciách, ich koreňoch ako u nás, tak aj v iných krajinách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000" dirty="0"/>
              <a:t>Žiaci jednotlivé informácie dopĺňajú vhodnými tematickými fotografiami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000" dirty="0"/>
              <a:t>Druhú časť – vlastná tvorba, žiaci vykonávajú doma, ale môžu aj na vyučovaní (učiteľa je nápomocný)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000" dirty="0"/>
              <a:t>V závere žiaci spoločne prezentujú svoje práce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000" dirty="0"/>
              <a:t>V závislosti od možnosti žiakov by mal učiteľ určiť na projekt 2 -4 týždne (spolu s prezentáciou projektu)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90" y="2502440"/>
            <a:ext cx="918451" cy="1920875"/>
          </a:xfrm>
          <a:prstGeom prst="rect">
            <a:avLst/>
          </a:prstGeom>
        </p:spPr>
      </p:pic>
      <p:pic>
        <p:nvPicPr>
          <p:cNvPr id="2050" name="Picture 2" descr="C:\Users\Admin\Desktop\logosbeneficaireserasmusright_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50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7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  <a:lumOff val="1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k-SK" sz="4400" b="1" dirty="0"/>
              <a:t>OBSAH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dirty="0"/>
              <a:t>   1. Úvod </a:t>
            </a:r>
          </a:p>
          <a:p>
            <a:pPr marL="0" indent="0">
              <a:buNone/>
            </a:pPr>
            <a:r>
              <a:rPr lang="sk-SK" sz="3200" dirty="0"/>
              <a:t>   2. Úlohy</a:t>
            </a:r>
          </a:p>
          <a:p>
            <a:pPr marL="0" indent="0">
              <a:buNone/>
            </a:pPr>
            <a:r>
              <a:rPr lang="sk-SK" sz="3200" dirty="0"/>
              <a:t>   3. Proces</a:t>
            </a:r>
          </a:p>
          <a:p>
            <a:pPr marL="0" indent="0">
              <a:buNone/>
            </a:pPr>
            <a:r>
              <a:rPr lang="sk-SK" sz="3200" dirty="0"/>
              <a:t>   4. Zdroje</a:t>
            </a:r>
          </a:p>
          <a:p>
            <a:pPr marL="0" indent="0">
              <a:buNone/>
            </a:pPr>
            <a:r>
              <a:rPr lang="sk-SK" sz="3200" dirty="0"/>
              <a:t>   5. Hodnotenie</a:t>
            </a:r>
          </a:p>
          <a:p>
            <a:pPr marL="0" indent="0">
              <a:buNone/>
            </a:pPr>
            <a:r>
              <a:rPr lang="sk-SK" sz="3200" dirty="0"/>
              <a:t>   6. Záver</a:t>
            </a:r>
          </a:p>
          <a:p>
            <a:pPr marL="0" indent="0">
              <a:buNone/>
            </a:pPr>
            <a:r>
              <a:rPr lang="sk-SK" sz="3200" dirty="0"/>
              <a:t>   7. Poradca pre učiteľa </a:t>
            </a:r>
          </a:p>
        </p:txBody>
      </p:sp>
    </p:spTree>
    <p:extLst>
      <p:ext uri="{BB962C8B-B14F-4D97-AF65-F5344CB8AC3E}">
        <p14:creationId xmlns:p14="http://schemas.microsoft.com/office/powerpoint/2010/main" val="191611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ÚVOD</a:t>
            </a:r>
            <a:r>
              <a:rPr lang="sk-SK" sz="4400" dirty="0"/>
              <a:t>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502617" y="686125"/>
            <a:ext cx="82915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/>
              <a:t>Začiatok decembra je predzvesťou príchodu najkrajších sviatkov v roku, Vianoc.</a:t>
            </a:r>
          </a:p>
          <a:p>
            <a:pPr algn="just"/>
            <a:r>
              <a:rPr lang="sk-SK" sz="2400" dirty="0"/>
              <a:t>Všetci v období adventu vnímame každodenný život trošku inak. Akosi viac si všímame ľudí okolo seba, trblietavé ozdoby rozžiaria naše srdcia a my máme potrebu urobiť niečo dobré a pekné pre iných ľudí. </a:t>
            </a:r>
          </a:p>
          <a:p>
            <a:pPr algn="just"/>
            <a:r>
              <a:rPr lang="sk-SK" sz="2400" dirty="0"/>
              <a:t>Počúvame vianočné koledy, ktoré sa ozývajú z každej strany ulice, deti píšu listy Ježiškovi, v podvedomí si želáme a prajeme, aby sa splnili naše túžby, v modlitbách vyslovujeme prosby pre našich blízkych a ďakujeme za všetko dobré a pekné! Ani si neuvedomujeme, koľko krásy, pekných myšlienok a ušľachtilých gest sa rodí v našich mysliach. </a:t>
            </a:r>
          </a:p>
          <a:p>
            <a:pPr algn="just"/>
            <a:r>
              <a:rPr lang="sk-SK" sz="2400" dirty="0"/>
              <a:t>Tiež nás láka túžba po poznaní, ako ľudia prežívajú vianočný čas na iných miestach sveta. Z našej túžba po poznaní, vnímania atmosféry Vianoc si spoločne vytvoríme vianočné číslo časopisu. 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0" y="979849"/>
            <a:ext cx="12001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ÚLOHA</a:t>
            </a:r>
            <a:r>
              <a:rPr lang="sk-SK" sz="4400" dirty="0"/>
              <a:t>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502617" y="1123837"/>
            <a:ext cx="82605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sz="2400" dirty="0"/>
              <a:t>Úloha sa skladá z dvoch častí. V prvej časti úlohy budeme pracovať </a:t>
            </a:r>
            <a:r>
              <a:rPr lang="sk-SK" sz="2400" b="1" dirty="0"/>
              <a:t>v skupinách</a:t>
            </a:r>
            <a:r>
              <a:rPr lang="sk-SK" sz="2400" dirty="0"/>
              <a:t>, v druhej pôjde o </a:t>
            </a:r>
            <a:r>
              <a:rPr lang="sk-SK" sz="2400" b="1" dirty="0"/>
              <a:t>individuálnu prácu</a:t>
            </a:r>
            <a:r>
              <a:rPr lang="sk-SK" sz="2400" dirty="0"/>
              <a:t>. </a:t>
            </a:r>
          </a:p>
          <a:p>
            <a:pPr algn="just"/>
            <a:endParaRPr lang="sk-SK" sz="2400" dirty="0"/>
          </a:p>
          <a:p>
            <a:pPr marL="457200" indent="-457200" algn="just">
              <a:buAutoNum type="arabicPeriod"/>
            </a:pPr>
            <a:r>
              <a:rPr lang="sk-SK" sz="2400" b="1" dirty="0">
                <a:solidFill>
                  <a:srgbClr val="00B0F0"/>
                </a:solidFill>
              </a:rPr>
              <a:t>ČASŤ – PRÁCA V SKUPINÁCH: </a:t>
            </a:r>
          </a:p>
          <a:p>
            <a:pPr algn="just">
              <a:lnSpc>
                <a:spcPct val="150000"/>
              </a:lnSpc>
            </a:pPr>
            <a:r>
              <a:rPr lang="sk-SK" sz="2400" dirty="0"/>
              <a:t>Rozdelíte sa na dve skupiny, úlohou každej skupiny bude vypracovanie úlohy  (s rozdelením do skupín vám pomôže učiteľ)</a:t>
            </a:r>
          </a:p>
          <a:p>
            <a:pPr algn="just"/>
            <a:endParaRPr lang="sk-SK" sz="2400" dirty="0"/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08" y="4275055"/>
            <a:ext cx="1515141" cy="13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ÚLOHA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502617" y="856357"/>
            <a:ext cx="83225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sk-SK" sz="2400" b="1" dirty="0"/>
              <a:t>SKUPINA</a:t>
            </a:r>
          </a:p>
          <a:p>
            <a:r>
              <a:rPr lang="sk-SK" sz="2400" b="1" dirty="0"/>
              <a:t>Úloha č. 1</a:t>
            </a:r>
          </a:p>
          <a:p>
            <a:pPr algn="just">
              <a:lnSpc>
                <a:spcPct val="150000"/>
              </a:lnSpc>
            </a:pPr>
            <a:r>
              <a:rPr lang="sk-SK" sz="2400" dirty="0"/>
              <a:t>Vašou úlohou bude pripraviť prezentáciu, ktorá bude opisovať, ako ľudia trávia vianočné sviatky v iných krajinách, aké sú vianočné zvyky a tradície v našej krajine. </a:t>
            </a:r>
          </a:p>
          <a:p>
            <a:pPr algn="just"/>
            <a:endParaRPr lang="sk-SK" sz="2400" dirty="0"/>
          </a:p>
          <a:p>
            <a:pPr algn="just"/>
            <a:r>
              <a:rPr lang="sk-SK" sz="2400" b="1" dirty="0"/>
              <a:t>Úloha č. 2</a:t>
            </a:r>
          </a:p>
          <a:p>
            <a:pPr algn="just">
              <a:lnSpc>
                <a:spcPct val="150000"/>
              </a:lnSpc>
            </a:pPr>
            <a:r>
              <a:rPr lang="sk-SK" sz="2400" dirty="0"/>
              <a:t>V tejto časti úlohy budete vyhľadávať a môžete aj sami vymyslieť vianočné vinše alebo básničky. Z nich vytvoríte jednoduchú knižku, ktorú zahrniete do prezentácie. </a:t>
            </a:r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7" b="968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27" y="2889582"/>
            <a:ext cx="957486" cy="10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7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ÚLOHA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425125" y="1123837"/>
            <a:ext cx="82915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2. SKUPINA </a:t>
            </a:r>
          </a:p>
          <a:p>
            <a:r>
              <a:rPr lang="sk-SK" sz="2400" b="1" dirty="0"/>
              <a:t>Úloha č. 1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Vašou úlohou bude pripraviť prezentáciu o tom, kam siahajú korene tohto sviatku – Pohľad späť.</a:t>
            </a:r>
          </a:p>
          <a:p>
            <a:endParaRPr lang="sk-SK" sz="2400" dirty="0"/>
          </a:p>
          <a:p>
            <a:r>
              <a:rPr lang="sk-SK" sz="2400" b="1" dirty="0"/>
              <a:t>Úloha č. 2</a:t>
            </a:r>
          </a:p>
          <a:p>
            <a:pPr algn="just">
              <a:lnSpc>
                <a:spcPct val="150000"/>
              </a:lnSpc>
            </a:pPr>
            <a:r>
              <a:rPr lang="sk-SK" sz="2400" dirty="0"/>
              <a:t>V tejto časti úlohy budete vyhľadávať Murphyho vianočné zákony a napíšete svoje vianočné želania. Rovnako ako prvá skupina vytvoríte jednoduchú knižku, ktorú zahrniete do prezentácie. </a:t>
            </a:r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12" y="1824228"/>
            <a:ext cx="1704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2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ÚLOHA</a:t>
            </a:r>
            <a:r>
              <a:rPr lang="sk-SK" sz="4400" dirty="0"/>
              <a:t>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425125" y="2107769"/>
            <a:ext cx="83070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>
                <a:solidFill>
                  <a:srgbClr val="00B0F0"/>
                </a:solidFill>
              </a:rPr>
              <a:t>2. ČASŤ –  INDIVIDUÁLNA PRÁCA: </a:t>
            </a:r>
          </a:p>
          <a:p>
            <a:pPr algn="just">
              <a:lnSpc>
                <a:spcPct val="150000"/>
              </a:lnSpc>
            </a:pPr>
            <a:r>
              <a:rPr lang="sk-SK" sz="2400" dirty="0"/>
              <a:t>Vlastná tvorba </a:t>
            </a:r>
          </a:p>
          <a:p>
            <a:pPr algn="just">
              <a:lnSpc>
                <a:spcPct val="150000"/>
              </a:lnSpc>
            </a:pPr>
            <a:r>
              <a:rPr lang="sk-SK" sz="2400" dirty="0"/>
              <a:t>Po ukončení prezentácie sa pokúsite napísať  svoju modlitbu a nakresliť k nej ilustráciu. Tie potom pridáte k už vytvorenej prezentácii. </a:t>
            </a:r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62" y="4226546"/>
            <a:ext cx="22002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PROCES</a:t>
            </a:r>
            <a:r>
              <a:rPr lang="sk-SK" sz="4400" dirty="0"/>
              <a:t> </a:t>
            </a:r>
            <a:br>
              <a:rPr lang="sk-SK" sz="4400" dirty="0"/>
            </a:br>
            <a:r>
              <a:rPr lang="sk-SK" sz="2800" dirty="0"/>
              <a:t>PLÁN ČINNOSTI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425125" y="977604"/>
            <a:ext cx="832259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AutoNum type="arabicPeriod"/>
            </a:pPr>
            <a:r>
              <a:rPr lang="sk-SK" sz="2400" b="1" dirty="0"/>
              <a:t>– 2. PRACOVNÝ TÝŽDEŇ</a:t>
            </a:r>
            <a:r>
              <a:rPr lang="sk-SK" sz="2400" dirty="0"/>
              <a:t>:  </a:t>
            </a:r>
          </a:p>
          <a:p>
            <a:pPr algn="just"/>
            <a:r>
              <a:rPr lang="sk-SK" sz="2400" dirty="0"/>
              <a:t>                 (</a:t>
            </a:r>
            <a:r>
              <a:rPr lang="sk-SK" sz="2400" i="1" dirty="0"/>
              <a:t>práca v skupinách)</a:t>
            </a:r>
          </a:p>
          <a:p>
            <a:pPr algn="just"/>
            <a:endParaRPr lang="sk-SK" sz="24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Oboznámenie sa s obsahom úlohy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Oboznámenie sa so zásadami práce s internetovými zdrojmi a inými zdrojmi, vyberanie najdôležitejších informácií, zdrojov.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Realizácia pracovného plánu v oboch skupinách, zohľadňujúc požadovaný obsah</a:t>
            </a:r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5" y="5331320"/>
            <a:ext cx="1218956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PROCES</a:t>
            </a:r>
            <a:r>
              <a:rPr lang="sk-SK" sz="4400" dirty="0"/>
              <a:t> </a:t>
            </a:r>
            <a:br>
              <a:rPr lang="sk-SK" sz="4400" dirty="0"/>
            </a:br>
            <a:r>
              <a:rPr lang="sk-SK" sz="2800" dirty="0"/>
              <a:t>PLÁN ČINNOSTI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409627" y="759418"/>
            <a:ext cx="8338088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b="1" dirty="0"/>
              <a:t>3. PRACOVNÝ TÝŽDEŇ</a:t>
            </a:r>
            <a:r>
              <a:rPr lang="sk-SK" sz="2400" dirty="0"/>
              <a:t>: </a:t>
            </a:r>
          </a:p>
          <a:p>
            <a:pPr algn="just"/>
            <a:r>
              <a:rPr lang="sk-SK" sz="2400" dirty="0"/>
              <a:t>     (</a:t>
            </a:r>
            <a:r>
              <a:rPr lang="sk-SK" sz="2400" i="1" dirty="0"/>
              <a:t>práca v skupinách)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Vypracovanie skupinových úloh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Príprava multimediálnej prezentácie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400" dirty="0"/>
          </a:p>
          <a:p>
            <a:pPr algn="just"/>
            <a:r>
              <a:rPr lang="sk-SK" sz="2400" b="1" dirty="0"/>
              <a:t>4. PRACOVNÝ TÝŽDEŇ</a:t>
            </a:r>
            <a:r>
              <a:rPr lang="sk-SK" sz="2400" dirty="0"/>
              <a:t>:  </a:t>
            </a:r>
          </a:p>
          <a:p>
            <a:pPr algn="just"/>
            <a:r>
              <a:rPr lang="sk-SK" sz="2400" i="1" dirty="0"/>
              <a:t>     (individuálna práca žiakov doma)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Vypracovanie individuálnej úlohy – vlastná tvorba – modlitba, ilustrácia 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Dokončenie prezentácie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Prezentácia úlohy na triednom fóre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400" dirty="0"/>
          </a:p>
          <a:p>
            <a:pPr algn="just"/>
            <a:endParaRPr lang="sk-SK" sz="24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just"/>
            <a:endParaRPr lang="sk-SK" sz="24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10579252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Rám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385</TotalTime>
  <Words>1219</Words>
  <Application>Microsoft Office PowerPoint</Application>
  <PresentationFormat>Panoramiczny</PresentationFormat>
  <Paragraphs>186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Calibri</vt:lpstr>
      <vt:lpstr>Corbel</vt:lpstr>
      <vt:lpstr>Lucida Sans Unicode</vt:lpstr>
      <vt:lpstr>Mangal</vt:lpstr>
      <vt:lpstr>Times New Roman</vt:lpstr>
      <vt:lpstr>Trebuchet MS</vt:lpstr>
      <vt:lpstr>Wingdings 2</vt:lpstr>
      <vt:lpstr>Rám</vt:lpstr>
      <vt:lpstr> Vánoční časopis</vt:lpstr>
      <vt:lpstr>OBSAH</vt:lpstr>
      <vt:lpstr>ÚVOD </vt:lpstr>
      <vt:lpstr>ÚLOHA </vt:lpstr>
      <vt:lpstr>ÚLOHA </vt:lpstr>
      <vt:lpstr>ÚLOHA </vt:lpstr>
      <vt:lpstr>ÚLOHA </vt:lpstr>
      <vt:lpstr>PROCES  PLÁN ČINNOSTI</vt:lpstr>
      <vt:lpstr>PROCES  PLÁN ČINNOSTI</vt:lpstr>
      <vt:lpstr> PROCES  </vt:lpstr>
      <vt:lpstr> PROCES  </vt:lpstr>
      <vt:lpstr> ZDROJE  </vt:lpstr>
      <vt:lpstr>VYHODNOTENIE </vt:lpstr>
      <vt:lpstr>VYHODNOTENIE </vt:lpstr>
      <vt:lpstr>VYHODNOTENIE </vt:lpstr>
      <vt:lpstr> ZÁVER  </vt:lpstr>
      <vt:lpstr> ZÁVER  </vt:lpstr>
      <vt:lpstr> PORADCA PRE UČITEĽA</vt:lpstr>
      <vt:lpstr> PORADCA PRE UČITEĽA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VIANOČNÝ ČASOPIS</dc:title>
  <dc:creator>Interaktívna Tabuľa 16</dc:creator>
  <cp:lastModifiedBy>Anna Basta</cp:lastModifiedBy>
  <cp:revision>43</cp:revision>
  <dcterms:created xsi:type="dcterms:W3CDTF">2018-04-27T19:29:03Z</dcterms:created>
  <dcterms:modified xsi:type="dcterms:W3CDTF">2020-01-22T13:51:15Z</dcterms:modified>
</cp:coreProperties>
</file>