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C68FAA1-B2DE-4CB6-BE53-F6BF06B5CAEE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B851A4D-1B1E-41C7-BC0D-CDCBE1B159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FAA1-B2DE-4CB6-BE53-F6BF06B5CAEE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1A4D-1B1E-41C7-BC0D-CDCBE1B159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FAA1-B2DE-4CB6-BE53-F6BF06B5CAEE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1A4D-1B1E-41C7-BC0D-CDCBE1B159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C68FAA1-B2DE-4CB6-BE53-F6BF06B5CAEE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1A4D-1B1E-41C7-BC0D-CDCBE1B159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C68FAA1-B2DE-4CB6-BE53-F6BF06B5CAEE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B851A4D-1B1E-41C7-BC0D-CDCBE1B15920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oliniow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C68FAA1-B2DE-4CB6-BE53-F6BF06B5CAEE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B851A4D-1B1E-41C7-BC0D-CDCBE1B159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C68FAA1-B2DE-4CB6-BE53-F6BF06B5CAEE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B851A4D-1B1E-41C7-BC0D-CDCBE1B159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FAA1-B2DE-4CB6-BE53-F6BF06B5CAEE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1A4D-1B1E-41C7-BC0D-CDCBE1B159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C68FAA1-B2DE-4CB6-BE53-F6BF06B5CAEE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B851A4D-1B1E-41C7-BC0D-CDCBE1B159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C68FAA1-B2DE-4CB6-BE53-F6BF06B5CAEE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B851A4D-1B1E-41C7-BC0D-CDCBE1B159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C68FAA1-B2DE-4CB6-BE53-F6BF06B5CAEE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B851A4D-1B1E-41C7-BC0D-CDCBE1B159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C68FAA1-B2DE-4CB6-BE53-F6BF06B5CAEE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B851A4D-1B1E-41C7-BC0D-CDCBE1B1592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res.zdrave.cz/" TargetMode="External"/><Relationship Id="rId7" Type="http://schemas.openxmlformats.org/officeDocument/2006/relationships/hyperlink" Target="http://antiskola.eu/cz/referaty/18056-stres" TargetMode="External"/><Relationship Id="rId2" Type="http://schemas.openxmlformats.org/officeDocument/2006/relationships/hyperlink" Target="https://cs.wikipedia.org/wiki/Str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ntiskola.eu/cz/referaty/18102-stres-a-kvalita-prace" TargetMode="External"/><Relationship Id="rId5" Type="http://schemas.openxmlformats.org/officeDocument/2006/relationships/hyperlink" Target="https://www.ordinace.cz/clanek/stres/" TargetMode="External"/><Relationship Id="rId4" Type="http://schemas.openxmlformats.org/officeDocument/2006/relationships/hyperlink" Target="https://www.ulekare.cz/nemoci-vysetreni/stre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Civiliza%C4%8Dn%C3%AD_choroba" TargetMode="External"/><Relationship Id="rId2" Type="http://schemas.openxmlformats.org/officeDocument/2006/relationships/hyperlink" Target="http://antiskola.eu/cz/referaty/18123-stres-unav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feraty-seminarky.cz/civilizacni-choroby/" TargetMode="External"/><Relationship Id="rId5" Type="http://schemas.openxmlformats.org/officeDocument/2006/relationships/hyperlink" Target="https://www.iprima.cz/tema/civilizacni-choroby" TargetMode="External"/><Relationship Id="rId4" Type="http://schemas.openxmlformats.org/officeDocument/2006/relationships/hyperlink" Target="https://civilizacni-choroby.zdrave.cz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.rumik@endostar.eu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tx1"/>
            </a:gs>
            <a:gs pos="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906584"/>
            <a:ext cx="8856983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700" b="1" dirty="0">
                <a:latin typeface="Arial Narrow" panose="020B0606020202030204" pitchFamily="34" charset="0"/>
              </a:rPr>
              <a:t>„</a:t>
            </a:r>
            <a:r>
              <a:rPr lang="sk-SK" sz="2700" b="1" dirty="0">
                <a:latin typeface="Arial Narrow" panose="020B0606020202030204" pitchFamily="34" charset="0"/>
              </a:rPr>
              <a:t>Stres v živote človeka a spôsoby, ako si s ním poradiť”</a:t>
            </a:r>
            <a:br>
              <a:rPr lang="sk-SK" sz="2700" b="1" dirty="0">
                <a:latin typeface="Arial Narrow" panose="020B0606020202030204" pitchFamily="34" charset="0"/>
              </a:rPr>
            </a:br>
            <a:r>
              <a:rPr lang="sk-SK" sz="2700" b="1" dirty="0">
                <a:latin typeface="Arial Narrow" panose="020B0606020202030204" pitchFamily="34" charset="0"/>
              </a:rPr>
              <a:t/>
            </a:r>
            <a:br>
              <a:rPr lang="sk-SK" sz="2700" b="1" dirty="0">
                <a:latin typeface="Arial Narrow" panose="020B0606020202030204" pitchFamily="34" charset="0"/>
              </a:rPr>
            </a:br>
            <a:r>
              <a:rPr lang="sk-SK" sz="2700" b="1" dirty="0">
                <a:latin typeface="Arial Narrow" panose="020B0606020202030204" pitchFamily="34" charset="0"/>
              </a:rPr>
              <a:t>Web Quest je určený pre žiakov druhého stupňa základných škôl ako podpora pre pedagóga alebo vychovávateľa pri práci so žiakmi so sluchovým postihnutím </a:t>
            </a:r>
            <a:r>
              <a:rPr lang="sk-SK" sz="1600" dirty="0"/>
              <a:t/>
            </a:r>
            <a:br>
              <a:rPr lang="sk-SK" sz="1600" dirty="0"/>
            </a:br>
            <a:endParaRPr lang="sk-SK" sz="1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4050774"/>
            <a:ext cx="3815432" cy="432048"/>
          </a:xfrm>
        </p:spPr>
        <p:txBody>
          <a:bodyPr>
            <a:normAutofit fontScale="85000" lnSpcReduction="20000"/>
          </a:bodyPr>
          <a:lstStyle/>
          <a:p>
            <a:r>
              <a:rPr lang="sk-SK" dirty="0">
                <a:solidFill>
                  <a:schemeClr val="bg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Pripravila</a:t>
            </a:r>
            <a:r>
              <a:rPr lang="pl-PL" dirty="0">
                <a:solidFill>
                  <a:schemeClr val="bg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: </a:t>
            </a:r>
            <a:r>
              <a:rPr lang="pl-PL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Justyna Kępa</a:t>
            </a:r>
          </a:p>
          <a:p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65104"/>
            <a:ext cx="2029295" cy="171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1393376" y="4941168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1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Zdroj</a:t>
            </a:r>
            <a:r>
              <a:rPr lang="pl-PL" sz="1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: http://www.escuelamanagement.eu/desarrollo-personal/descubre-mas-eficiente-la-gestion-del-tiempo-adecuada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E4AB3B80-1723-44EE-A50C-9782CAC8AE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7723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953" y="627446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417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 Narrow" panose="020B0606020202030204" pitchFamily="34" charset="0"/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dirty="0">
                <a:latin typeface="Arial Narrow" panose="020B0606020202030204" pitchFamily="34" charset="0"/>
              </a:rPr>
              <a:t>Počas prípravy individuálnej myšlienkovej mapy, uveďte spôsoby, ako si poradiť so stresom. Tu Vám môžu pomôcť rodičia alebo iné blízke osoby. </a:t>
            </a:r>
          </a:p>
          <a:p>
            <a:pPr marL="0" indent="0">
              <a:buNone/>
            </a:pPr>
            <a:r>
              <a:rPr lang="sk-SK" dirty="0">
                <a:latin typeface="Arial Narrow" panose="020B0606020202030204" pitchFamily="34" charset="0"/>
              </a:rPr>
              <a:t>Vaša myšlienková mapa by mala obsahovať:</a:t>
            </a:r>
          </a:p>
          <a:p>
            <a:r>
              <a:rPr lang="sk-SK" dirty="0">
                <a:latin typeface="Arial Narrow" panose="020B0606020202030204" pitchFamily="34" charset="0"/>
              </a:rPr>
              <a:t> Meno a priezvisko,</a:t>
            </a:r>
          </a:p>
          <a:p>
            <a:r>
              <a:rPr lang="sk-SK" dirty="0">
                <a:latin typeface="Arial Narrow" panose="020B0606020202030204" pitchFamily="34" charset="0"/>
              </a:rPr>
              <a:t> Témy myšlienkovej mapy, teda spôsoby, ako si poradiť so stresom.</a:t>
            </a:r>
          </a:p>
          <a:p>
            <a:r>
              <a:rPr lang="sk-SK" dirty="0">
                <a:latin typeface="Arial Narrow" panose="020B0606020202030204" pitchFamily="34" charset="0"/>
              </a:rPr>
              <a:t>Myšlienková mapa by mala byť doplnená kresbami a fotografiami, ktoré predstavujú dané spôsoby,</a:t>
            </a:r>
          </a:p>
          <a:p>
            <a:r>
              <a:rPr lang="sk-SK" dirty="0">
                <a:latin typeface="Arial Narrow" panose="020B0606020202030204" pitchFamily="34" charset="0"/>
              </a:rPr>
              <a:t>Záver: ktoré zo spôsobov sa Vám zdajú byť užitočné a budú sa Vám hodiť v budúcnosti.</a:t>
            </a:r>
          </a:p>
          <a:p>
            <a:endParaRPr lang="pl-PL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107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Zdroje: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800" dirty="0" smtClean="0">
                <a:hlinkClick r:id="rId2"/>
              </a:rPr>
              <a:t>https://cs.wikipedia.org/wiki/Stres </a:t>
            </a:r>
            <a:endParaRPr lang="pl-PL" sz="2800" dirty="0" smtClean="0"/>
          </a:p>
          <a:p>
            <a:pPr algn="just"/>
            <a:r>
              <a:rPr lang="pl-PL" sz="2800" dirty="0" smtClean="0">
                <a:hlinkClick r:id="rId3"/>
              </a:rPr>
              <a:t>https://stres.zdrave.cz/ </a:t>
            </a:r>
            <a:endParaRPr lang="pl-PL" sz="2800" dirty="0" smtClean="0"/>
          </a:p>
          <a:p>
            <a:pPr algn="just"/>
            <a:r>
              <a:rPr lang="pl-PL" sz="2800" dirty="0" smtClean="0">
                <a:hlinkClick r:id="rId4"/>
              </a:rPr>
              <a:t>https://www.ulekare.cz/nemoci-vysetreni/stres</a:t>
            </a:r>
            <a:endParaRPr lang="pl-PL" sz="2800" dirty="0" smtClean="0"/>
          </a:p>
          <a:p>
            <a:pPr algn="just"/>
            <a:r>
              <a:rPr lang="pl-PL" sz="2800" dirty="0" smtClean="0">
                <a:hlinkClick r:id="rId5"/>
              </a:rPr>
              <a:t>https://www.ordinace.cz/clanek/stres/</a:t>
            </a:r>
            <a:endParaRPr lang="pl-PL" sz="2800" dirty="0" smtClean="0"/>
          </a:p>
          <a:p>
            <a:pPr algn="just"/>
            <a:r>
              <a:rPr lang="pl-PL" sz="2800" dirty="0" smtClean="0">
                <a:hlinkClick r:id="rId6"/>
              </a:rPr>
              <a:t>http://antiskola.eu/cz/referaty/18102-stres-a-kvalita-prace</a:t>
            </a:r>
            <a:endParaRPr lang="pl-PL" sz="2800" dirty="0" smtClean="0"/>
          </a:p>
          <a:p>
            <a:pPr algn="just"/>
            <a:r>
              <a:rPr lang="pl-PL" sz="2800" dirty="0" smtClean="0">
                <a:hlinkClick r:id="rId7"/>
              </a:rPr>
              <a:t>http://antiskola.eu/cz/referaty/18056-stres</a:t>
            </a:r>
            <a:endParaRPr lang="pl-PL" sz="2800" dirty="0" smtClean="0"/>
          </a:p>
          <a:p>
            <a:pPr algn="just"/>
            <a:endParaRPr lang="pl-PL" sz="2800" dirty="0" smtClean="0"/>
          </a:p>
          <a:p>
            <a:pPr algn="just"/>
            <a:endParaRPr lang="pl-PL" sz="2800" dirty="0" smtClean="0">
              <a:latin typeface="Arial Narrow" panose="020B0606020202030204" pitchFamily="34" charset="0"/>
            </a:endParaRPr>
          </a:p>
          <a:p>
            <a:pPr algn="just"/>
            <a:endParaRPr lang="pl-PL" sz="2800" dirty="0">
              <a:latin typeface="Arial Narrow" panose="020B0606020202030204" pitchFamily="34" charset="0"/>
            </a:endParaRPr>
          </a:p>
          <a:p>
            <a:pPr algn="just"/>
            <a:endParaRPr lang="pl-PL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893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/>
          <a:lstStyle/>
          <a:p>
            <a:r>
              <a:rPr lang="pl-PL" dirty="0"/>
              <a:t>Zdroje: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2816"/>
            <a:ext cx="7620000" cy="4373563"/>
          </a:xfrm>
        </p:spPr>
        <p:txBody>
          <a:bodyPr>
            <a:normAutofit/>
          </a:bodyPr>
          <a:lstStyle/>
          <a:p>
            <a:r>
              <a:rPr lang="pl-PL" sz="2800" dirty="0" smtClean="0">
                <a:hlinkClick r:id="rId2"/>
              </a:rPr>
              <a:t>http://antiskola.eu/cz/referaty/18123-stres-unava</a:t>
            </a:r>
            <a:endParaRPr lang="pl-PL" sz="2800" dirty="0" smtClean="0"/>
          </a:p>
          <a:p>
            <a:r>
              <a:rPr lang="pl-PL" sz="2800" dirty="0" smtClean="0">
                <a:hlinkClick r:id="rId3"/>
              </a:rPr>
              <a:t>https://cs.wikipedia.org/wiki/Civiliza%C4%8Dn%C3%AD_choroba</a:t>
            </a:r>
            <a:endParaRPr lang="pl-PL" sz="2800" dirty="0" smtClean="0"/>
          </a:p>
          <a:p>
            <a:r>
              <a:rPr lang="pl-PL" sz="2800" dirty="0" smtClean="0">
                <a:hlinkClick r:id="rId4"/>
              </a:rPr>
              <a:t>https://civilizacni-choroby.zdrave.cz/</a:t>
            </a:r>
            <a:endParaRPr lang="pl-PL" sz="2800" dirty="0" smtClean="0"/>
          </a:p>
          <a:p>
            <a:r>
              <a:rPr lang="pl-PL" sz="2800" dirty="0" smtClean="0">
                <a:hlinkClick r:id="rId5"/>
              </a:rPr>
              <a:t>https://www.iprima.cz/tema/civilizacni-choroby</a:t>
            </a:r>
            <a:endParaRPr lang="pl-PL" sz="2800" dirty="0" smtClean="0"/>
          </a:p>
          <a:p>
            <a:r>
              <a:rPr lang="pl-PL" sz="2800" dirty="0" smtClean="0">
                <a:hlinkClick r:id="rId6"/>
              </a:rPr>
              <a:t>http://referaty-seminarky.cz/civilizacni-choroby/</a:t>
            </a:r>
            <a:endParaRPr lang="pl-PL" sz="2800" dirty="0" smtClean="0"/>
          </a:p>
          <a:p>
            <a:endParaRPr lang="pl-PL" sz="2800" dirty="0"/>
          </a:p>
          <a:p>
            <a:endParaRPr lang="pl-PL" sz="2800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2562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sk-SK" dirty="0">
                <a:latin typeface="Arial Narrow" panose="020B0606020202030204" pitchFamily="34" charset="0"/>
              </a:rPr>
              <a:t>Hodnotenie: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09211685"/>
              </p:ext>
            </p:extLst>
          </p:nvPr>
        </p:nvGraphicFramePr>
        <p:xfrm>
          <a:off x="251520" y="1124744"/>
          <a:ext cx="8604449" cy="4859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0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0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07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321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44880">
                <a:tc>
                  <a:txBody>
                    <a:bodyPr/>
                    <a:lstStyle/>
                    <a:p>
                      <a:r>
                        <a:rPr lang="sk-SK" noProof="0" dirty="0">
                          <a:latin typeface="Arial Narrow" panose="020B0606020202030204" pitchFamily="34" charset="0"/>
                        </a:rPr>
                        <a:t>Počet bodov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noProof="0" dirty="0">
                          <a:latin typeface="Arial Narrow" panose="020B0606020202030204" pitchFamily="34" charset="0"/>
                        </a:rPr>
                        <a:t>1p.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noProof="0" dirty="0">
                          <a:latin typeface="Arial Narrow" panose="020B0606020202030204" pitchFamily="34" charset="0"/>
                        </a:rPr>
                        <a:t>2p.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noProof="0" dirty="0">
                          <a:latin typeface="Arial Narrow" panose="020B0606020202030204" pitchFamily="34" charset="0"/>
                        </a:rPr>
                        <a:t>3p.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16146">
                <a:tc>
                  <a:txBody>
                    <a:bodyPr/>
                    <a:lstStyle/>
                    <a:p>
                      <a:r>
                        <a:rPr lang="sk-SK" b="1" noProof="0" dirty="0">
                          <a:latin typeface="Arial Narrow" panose="020B0606020202030204" pitchFamily="34" charset="0"/>
                        </a:rPr>
                        <a:t>1. Časť – obsahová stránka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noProof="0" dirty="0">
                          <a:latin typeface="Arial Narrow" panose="020B0606020202030204" pitchFamily="34" charset="0"/>
                        </a:rPr>
                        <a:t>Neúplná informácia, ktorá častokrát nesúvisí s témou. </a:t>
                      </a:r>
                    </a:p>
                    <a:p>
                      <a:r>
                        <a:rPr lang="sk-SK" noProof="0" dirty="0">
                          <a:latin typeface="Arial Narrow" panose="020B0606020202030204" pitchFamily="34" charset="0"/>
                        </a:rPr>
                        <a:t>Nedostatočné využitie zdrojov.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noProof="0" dirty="0">
                          <a:latin typeface="Arial Narrow" panose="020B0606020202030204" pitchFamily="34" charset="0"/>
                        </a:rPr>
                        <a:t>Väčšina otázok bola vypracovaná v súlade s témou. Bola</a:t>
                      </a:r>
                      <a:r>
                        <a:rPr lang="sk-SK" baseline="0" noProof="0" dirty="0">
                          <a:latin typeface="Arial Narrow" panose="020B0606020202030204" pitchFamily="34" charset="0"/>
                        </a:rPr>
                        <a:t> použitá väčšina zdrojov.</a:t>
                      </a:r>
                      <a:endParaRPr lang="sk-SK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noProof="0" dirty="0">
                          <a:latin typeface="Arial Narrow" panose="020B0606020202030204" pitchFamily="34" charset="0"/>
                        </a:rPr>
                        <a:t>Vyčerpávajúce spracovanie témy.</a:t>
                      </a:r>
                      <a:r>
                        <a:rPr lang="sk-SK" baseline="0" noProof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sk-SK" noProof="0" dirty="0">
                          <a:latin typeface="Arial Narrow" panose="020B0606020202030204" pitchFamily="34" charset="0"/>
                        </a:rPr>
                        <a:t>Úplne</a:t>
                      </a:r>
                      <a:r>
                        <a:rPr lang="sk-SK" baseline="0" noProof="0" dirty="0">
                          <a:latin typeface="Arial Narrow" panose="020B0606020202030204" pitchFamily="34" charset="0"/>
                        </a:rPr>
                        <a:t> využitie zdrojov ale tiež iných informácií</a:t>
                      </a:r>
                      <a:r>
                        <a:rPr lang="sk-SK" noProof="0" dirty="0"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98400">
                <a:tc>
                  <a:txBody>
                    <a:bodyPr/>
                    <a:lstStyle/>
                    <a:p>
                      <a:r>
                        <a:rPr lang="sk-SK" b="1" noProof="0" dirty="0">
                          <a:latin typeface="Arial Narrow" panose="020B0606020202030204" pitchFamily="34" charset="0"/>
                        </a:rPr>
                        <a:t>Estetický dojem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noProof="0" dirty="0">
                          <a:latin typeface="Arial Narrow" panose="020B0606020202030204" pitchFamily="34" charset="0"/>
                        </a:rPr>
                        <a:t>Zlé rozmiestnenie prvkov na snímku alebo plagáte. Práca neestetická, nečitateľná.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noProof="0" dirty="0">
                          <a:latin typeface="Arial Narrow" panose="020B0606020202030204" pitchFamily="34" charset="0"/>
                        </a:rPr>
                        <a:t>Vhodne rozmiestnený obsah, optimálne</a:t>
                      </a:r>
                      <a:r>
                        <a:rPr lang="sk-SK" baseline="0" noProof="0" dirty="0">
                          <a:latin typeface="Arial Narrow" panose="020B0606020202030204" pitchFamily="34" charset="0"/>
                        </a:rPr>
                        <a:t> množstvo snímok</a:t>
                      </a:r>
                      <a:r>
                        <a:rPr lang="sk-SK" noProof="0" dirty="0">
                          <a:latin typeface="Arial Narrow" panose="020B0606020202030204" pitchFamily="34" charset="0"/>
                        </a:rPr>
                        <a:t>, práca čitateľná.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noProof="0" dirty="0">
                          <a:latin typeface="Arial Narrow" panose="020B0606020202030204" pitchFamily="34" charset="0"/>
                        </a:rPr>
                        <a:t>Pekne pripravená,</a:t>
                      </a:r>
                      <a:r>
                        <a:rPr lang="sk-SK" baseline="0" noProof="0" dirty="0">
                          <a:latin typeface="Arial Narrow" panose="020B0606020202030204" pitchFamily="34" charset="0"/>
                        </a:rPr>
                        <a:t> čitateľná práca</a:t>
                      </a:r>
                      <a:r>
                        <a:rPr lang="sk-SK" noProof="0" dirty="0">
                          <a:latin typeface="Arial Narrow" panose="020B0606020202030204" pitchFamily="34" charset="0"/>
                        </a:rPr>
                        <a:t>. Obsah dobre usporiadaný. Vystupujú grafické prvky, ktoré sa hodia k obsahu.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584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sk-SK" dirty="0">
                <a:latin typeface="Arial Narrow" panose="020B0606020202030204" pitchFamily="34" charset="0"/>
              </a:rPr>
              <a:t>Hodnotenie</a:t>
            </a:r>
            <a:r>
              <a:rPr lang="pl-PL" dirty="0">
                <a:latin typeface="Arial Narrow" panose="020B0606020202030204" pitchFamily="34" charset="0"/>
              </a:rPr>
              <a:t>: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76161634"/>
              </p:ext>
            </p:extLst>
          </p:nvPr>
        </p:nvGraphicFramePr>
        <p:xfrm>
          <a:off x="179512" y="692696"/>
          <a:ext cx="8661648" cy="590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4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50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757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654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4387">
                <a:tc>
                  <a:txBody>
                    <a:bodyPr/>
                    <a:lstStyle/>
                    <a:p>
                      <a:r>
                        <a:rPr lang="sk-SK" sz="1600" noProof="0" dirty="0">
                          <a:latin typeface="Arial Narrow" panose="020B0606020202030204" pitchFamily="34" charset="0"/>
                        </a:rPr>
                        <a:t>Počet bodov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noProof="0" dirty="0">
                          <a:latin typeface="Arial Narrow" panose="020B0606020202030204" pitchFamily="34" charset="0"/>
                        </a:rPr>
                        <a:t>1 bod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noProof="0" dirty="0">
                          <a:latin typeface="Arial Narrow" panose="020B0606020202030204" pitchFamily="34" charset="0"/>
                        </a:rPr>
                        <a:t>2 bod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noProof="0" dirty="0">
                          <a:latin typeface="Arial Narrow" panose="020B0606020202030204" pitchFamily="34" charset="0"/>
                        </a:rPr>
                        <a:t>3 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30074">
                <a:tc>
                  <a:txBody>
                    <a:bodyPr/>
                    <a:lstStyle/>
                    <a:p>
                      <a:r>
                        <a:rPr lang="sk-SK" sz="1600" b="1" noProof="0" dirty="0">
                          <a:latin typeface="Arial Narrow" panose="020B0606020202030204" pitchFamily="34" charset="0"/>
                        </a:rPr>
                        <a:t>Schopnosť spolupráce v skupine, </a:t>
                      </a:r>
                      <a:r>
                        <a:rPr lang="sk-SK" sz="1600" b="1" baseline="0" noProof="0" dirty="0">
                          <a:latin typeface="Arial Narrow" panose="020B0606020202030204" pitchFamily="34" charset="0"/>
                        </a:rPr>
                        <a:t> pracovné zaangažovanie všetkých členov skupiny</a:t>
                      </a:r>
                      <a:endParaRPr lang="sk-SK" sz="1600" b="1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noProof="0" dirty="0">
                          <a:latin typeface="Arial Narrow" panose="020B0606020202030204" pitchFamily="34" charset="0"/>
                        </a:rPr>
                        <a:t>Nie všetci členovia skupiny sú zaangažovaní,</a:t>
                      </a:r>
                      <a:r>
                        <a:rPr lang="sk-SK" sz="1600" baseline="0" noProof="0" dirty="0">
                          <a:latin typeface="Arial Narrow" panose="020B0606020202030204" pitchFamily="34" charset="0"/>
                        </a:rPr>
                        <a:t> slabá komunikácia v skupine.</a:t>
                      </a:r>
                      <a:endParaRPr lang="sk-SK" sz="16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noProof="0" dirty="0">
                          <a:latin typeface="Arial Narrow" panose="020B0606020202030204" pitchFamily="34" charset="0"/>
                        </a:rPr>
                        <a:t>Zaangažovanie všetkých členov skupiny,</a:t>
                      </a:r>
                      <a:r>
                        <a:rPr lang="sk-SK" sz="1600" baseline="0" noProof="0" dirty="0">
                          <a:latin typeface="Arial Narrow" panose="020B0606020202030204" pitchFamily="34" charset="0"/>
                        </a:rPr>
                        <a:t> vystupujú drobné nedorozumenia</a:t>
                      </a:r>
                      <a:r>
                        <a:rPr lang="sk-SK" sz="1600" noProof="0" dirty="0"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noProof="0" dirty="0">
                          <a:latin typeface="Arial Narrow" panose="020B0606020202030204" pitchFamily="34" charset="0"/>
                        </a:rPr>
                        <a:t>Veľmi dobrá spolupráca v skupine, komunikácia a výmena</a:t>
                      </a:r>
                      <a:r>
                        <a:rPr lang="sk-SK" sz="1600" baseline="0" noProof="0" dirty="0">
                          <a:latin typeface="Arial Narrow" panose="020B0606020202030204" pitchFamily="34" charset="0"/>
                        </a:rPr>
                        <a:t> informácií prebiehala bezproblémovo. </a:t>
                      </a:r>
                      <a:endParaRPr lang="sk-SK" sz="16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90121">
                <a:tc>
                  <a:txBody>
                    <a:bodyPr/>
                    <a:lstStyle/>
                    <a:p>
                      <a:r>
                        <a:rPr lang="sk-SK" sz="1600" b="1" noProof="0" dirty="0">
                          <a:latin typeface="Arial Narrow" panose="020B0606020202030204" pitchFamily="34" charset="0"/>
                        </a:rPr>
                        <a:t>Prezentácia práce na triednom fóre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noProof="0" dirty="0">
                          <a:latin typeface="Arial Narrow" panose="020B0606020202030204" pitchFamily="34" charset="0"/>
                        </a:rPr>
                        <a:t>Slabá znalosť témy, v súvislosti s čím, bola prezentácia len prečítaná</a:t>
                      </a:r>
                      <a:r>
                        <a:rPr lang="sk-SK" sz="1600" baseline="0" noProof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sk-SK" sz="1600" noProof="0" dirty="0">
                          <a:latin typeface="Arial Narrow" panose="020B0606020202030204" pitchFamily="34" charset="0"/>
                        </a:rPr>
                        <a:t>(v posunkovej reči), nepochopenie slov. </a:t>
                      </a:r>
                      <a:r>
                        <a:rPr lang="sk-SK" sz="1600" baseline="0" noProof="0" dirty="0">
                          <a:latin typeface="Arial Narrow" panose="020B0606020202030204" pitchFamily="34" charset="0"/>
                        </a:rPr>
                        <a:t>Žiaci neodpovedali na otázky učiteľa. </a:t>
                      </a:r>
                      <a:endParaRPr lang="sk-SK" sz="16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noProof="0" dirty="0">
                          <a:latin typeface="Arial Narrow" panose="020B0606020202030204" pitchFamily="34" charset="0"/>
                        </a:rPr>
                        <a:t>Prezentácia čiastočne čítaná a čiastočne samostatne predstavená </a:t>
                      </a:r>
                      <a:r>
                        <a:rPr lang="sk-SK" sz="1600" baseline="0" noProof="0" dirty="0">
                          <a:latin typeface="Arial Narrow" panose="020B0606020202030204" pitchFamily="34" charset="0"/>
                        </a:rPr>
                        <a:t>(v posunkovej reči) z pamäti. Žiaci čiastočne zodpovedali na otázky učiteľa. </a:t>
                      </a:r>
                      <a:endParaRPr lang="sk-SK" sz="16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noProof="0" dirty="0">
                          <a:latin typeface="Arial Narrow" panose="020B0606020202030204" pitchFamily="34" charset="0"/>
                        </a:rPr>
                        <a:t>Samostatné predstavenie témy, dobrá znalosť a pochopenie</a:t>
                      </a:r>
                      <a:r>
                        <a:rPr lang="sk-SK" sz="1600" baseline="0" noProof="0" dirty="0">
                          <a:latin typeface="Arial Narrow" panose="020B0606020202030204" pitchFamily="34" charset="0"/>
                        </a:rPr>
                        <a:t>. Úplne odpovede na otázky. </a:t>
                      </a:r>
                      <a:endParaRPr lang="sk-SK" sz="16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30074">
                <a:tc>
                  <a:txBody>
                    <a:bodyPr/>
                    <a:lstStyle/>
                    <a:p>
                      <a:r>
                        <a:rPr lang="sk-SK" sz="1600" b="1" noProof="0" dirty="0">
                          <a:latin typeface="Arial Narrow" panose="020B0606020202030204" pitchFamily="34" charset="0"/>
                        </a:rPr>
                        <a:t>2. časť – individuálna práca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noProof="0" dirty="0">
                          <a:latin typeface="Arial Narrow" panose="020B0606020202030204" pitchFamily="34" charset="0"/>
                        </a:rPr>
                        <a:t>Práca neestetická, nečitateľná, neúplná realizácia témy</a:t>
                      </a:r>
                      <a:r>
                        <a:rPr lang="sk-SK" sz="1600" baseline="0" noProof="0" dirty="0">
                          <a:latin typeface="Arial Narrow" panose="020B0606020202030204" pitchFamily="34" charset="0"/>
                        </a:rPr>
                        <a:t>.</a:t>
                      </a:r>
                      <a:endParaRPr lang="sk-SK" sz="16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noProof="0" dirty="0">
                          <a:latin typeface="Arial Narrow" panose="020B0606020202030204" pitchFamily="34" charset="0"/>
                        </a:rPr>
                        <a:t>Práca</a:t>
                      </a:r>
                      <a:r>
                        <a:rPr lang="sk-SK" sz="1600" baseline="0" noProof="0" dirty="0">
                          <a:latin typeface="Arial Narrow" panose="020B0606020202030204" pitchFamily="34" charset="0"/>
                        </a:rPr>
                        <a:t> čitateľná, hoci nie úplne estetická, obsahuje odpovede na všetky otázky. </a:t>
                      </a:r>
                      <a:endParaRPr lang="sk-SK" sz="16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noProof="0" dirty="0">
                          <a:latin typeface="Arial Narrow" panose="020B0606020202030204" pitchFamily="34" charset="0"/>
                        </a:rPr>
                        <a:t>Práca estetická, usporiadaná, vyčerpávajúca</a:t>
                      </a:r>
                      <a:r>
                        <a:rPr lang="sk-SK" sz="1600" baseline="0" noProof="0" dirty="0">
                          <a:latin typeface="Arial Narrow" panose="020B0606020202030204" pitchFamily="34" charset="0"/>
                        </a:rPr>
                        <a:t>. </a:t>
                      </a:r>
                      <a:endParaRPr lang="sk-SK" sz="16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618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latin typeface="Arial Narrow" panose="020B0606020202030204" pitchFamily="34" charset="0"/>
              </a:rPr>
              <a:t>Hodnotenie: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Ewaluacja</a:t>
            </a:r>
          </a:p>
          <a:p>
            <a:r>
              <a:rPr lang="pl-PL" sz="3600" b="1" dirty="0">
                <a:solidFill>
                  <a:schemeClr val="bg1">
                    <a:lumMod val="65000"/>
                  </a:schemeClr>
                </a:solidFill>
              </a:rPr>
              <a:t>ocena</a:t>
            </a:r>
            <a:r>
              <a:rPr lang="pl-PL" sz="3600" dirty="0"/>
              <a:t>: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143532"/>
              </p:ext>
            </p:extLst>
          </p:nvPr>
        </p:nvGraphicFramePr>
        <p:xfrm>
          <a:off x="467544" y="1556792"/>
          <a:ext cx="7608168" cy="4361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40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040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  <a:latin typeface="Arial Narrow" panose="020B0606020202030204" pitchFamily="34" charset="0"/>
                        </a:rPr>
                        <a:t>Body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noProof="0" dirty="0">
                          <a:effectLst/>
                          <a:latin typeface="Arial Narrow" panose="020B0606020202030204" pitchFamily="34" charset="0"/>
                        </a:rPr>
                        <a:t>Hodnotenie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6925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  <a:latin typeface="Arial Narrow" panose="020B0606020202030204" pitchFamily="34" charset="0"/>
                        </a:rPr>
                        <a:t>   &lt;3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effectLst/>
                          <a:latin typeface="Arial Narrow" panose="020B0606020202030204" pitchFamily="34" charset="0"/>
                        </a:rPr>
                        <a:t>Neprípustný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6925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  <a:latin typeface="Arial Narrow" panose="020B0606020202030204" pitchFamily="34" charset="0"/>
                        </a:rPr>
                        <a:t>   3-6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effectLst/>
                          <a:latin typeface="Arial Narrow" panose="020B0606020202030204" pitchFamily="34" charset="0"/>
                        </a:rPr>
                        <a:t>Prípustný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6925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  <a:latin typeface="Arial Narrow" panose="020B0606020202030204" pitchFamily="34" charset="0"/>
                        </a:rPr>
                        <a:t>   7-9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effectLst/>
                          <a:latin typeface="Arial Narrow" panose="020B0606020202030204" pitchFamily="34" charset="0"/>
                        </a:rPr>
                        <a:t>Dostatočný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6925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  <a:latin typeface="Arial Narrow" panose="020B0606020202030204" pitchFamily="34" charset="0"/>
                        </a:rPr>
                        <a:t> 10-11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effectLst/>
                          <a:latin typeface="Arial Narrow" panose="020B0606020202030204" pitchFamily="34" charset="0"/>
                        </a:rPr>
                        <a:t>Dobrý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6925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  <a:latin typeface="Arial Narrow" panose="020B0606020202030204" pitchFamily="34" charset="0"/>
                        </a:rPr>
                        <a:t> 12-13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effectLst/>
                          <a:latin typeface="Arial Narrow" panose="020B0606020202030204" pitchFamily="34" charset="0"/>
                        </a:rPr>
                        <a:t>Veľmi dobrý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6925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  <a:latin typeface="Arial Narrow" panose="020B0606020202030204" pitchFamily="34" charset="0"/>
                        </a:rPr>
                        <a:t> 14-15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effectLst/>
                          <a:latin typeface="Arial Narrow" panose="020B0606020202030204" pitchFamily="34" charset="0"/>
                        </a:rPr>
                        <a:t>Výborný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182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Arial Narrow" panose="020B0606020202030204" pitchFamily="34" charset="0"/>
              </a:rPr>
              <a:t>Záver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400" dirty="0">
                <a:latin typeface="Arial Narrow" panose="020B0606020202030204" pitchFamily="34" charset="0"/>
              </a:rPr>
              <a:t>Počas realizácie tohto projektu ste mali možnosť spoznať rôzne internetové zdroje a zásady bezpečného využívania internetu.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400" dirty="0">
                <a:latin typeface="Arial Narrow" panose="020B0606020202030204" pitchFamily="34" charset="0"/>
              </a:rPr>
              <a:t>Spoznali ste definíciu stresu a viete už, aký vplyv má stres na Váš organizmus.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400" dirty="0">
                <a:latin typeface="Arial Narrow" panose="020B0606020202030204" pitchFamily="34" charset="0"/>
              </a:rPr>
              <a:t>Zistili ste, koľko veľa emócií vo Vás môžu vyvolať stresujúce situácie.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400" dirty="0">
                <a:latin typeface="Arial Narrow" panose="020B0606020202030204" pitchFamily="34" charset="0"/>
              </a:rPr>
              <a:t>Spoznali ste účinky stresu, rovnako pozitívne ako aj negatívne.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400" dirty="0">
                <a:latin typeface="Arial Narrow" panose="020B0606020202030204" pitchFamily="34" charset="0"/>
              </a:rPr>
              <a:t>Našli ste odpoveď na otázku, ako si možno poradiť so stresom.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400" dirty="0">
                <a:latin typeface="Arial Narrow" panose="020B0606020202030204" pitchFamily="34" charset="0"/>
              </a:rPr>
              <a:t>Vytvorili ste zoznam osôb, ktoré môžete požiadať o pomoc, keď si už neviete poradiť so situáciou a ňou vyvolaným stresom.</a:t>
            </a:r>
            <a:br>
              <a:rPr lang="sk-SK" sz="2400" dirty="0">
                <a:latin typeface="Arial Narrow" panose="020B0606020202030204" pitchFamily="34" charset="0"/>
              </a:rPr>
            </a:br>
            <a:endParaRPr lang="sk-SK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222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Arial Narrow" panose="020B0606020202030204" pitchFamily="34" charset="0"/>
              </a:rPr>
              <a:t>Záver: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600" dirty="0">
                <a:latin typeface="Arial Narrow" panose="020B0606020202030204" pitchFamily="34" charset="0"/>
              </a:rPr>
              <a:t>Spoznali ste zásady spolupráce v skupine, zásady dobrej komunikácie ale tiež zodpovednosť za Vám zverené úlohy.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600" dirty="0">
                <a:latin typeface="Arial Narrow" panose="020B0606020202030204" pitchFamily="34" charset="0"/>
              </a:rPr>
              <a:t>Presvedčili ste sa, že sa oplatí čítať, prezerať si rôzne zdroje, vďaka čomu budete môcť obohatiť svoj slovnú zásobu a formovať svoj vlastný názor na témy, ktoré sú pre Vás dôležité.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600" dirty="0">
                <a:latin typeface="Arial Narrow" panose="020B0606020202030204" pitchFamily="34" charset="0"/>
              </a:rPr>
              <a:t>Počas prezentácie svojej práce ste spoznali zásady verejného vystupovania a cvičili schopnosť  odpovedať na otázky, ktoré súvisia so zadanou témou.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600" dirty="0">
                <a:latin typeface="Arial Narrow" panose="020B0606020202030204" pitchFamily="34" charset="0"/>
              </a:rPr>
              <a:t>Boli ste zodpovední za proces vyhľadávania a rozširovania vedomostí</a:t>
            </a:r>
            <a:r>
              <a:rPr lang="pl-PL" sz="2600" dirty="0">
                <a:latin typeface="Arial Narrow" panose="020B0606020202030204" pitchFamily="34" charset="0"/>
              </a:rPr>
              <a:t>.</a:t>
            </a:r>
          </a:p>
          <a:p>
            <a:pPr marL="64008" indent="0" algn="just">
              <a:buNone/>
            </a:pPr>
            <a:endParaRPr lang="pl-PL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0139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>
                <a:latin typeface="Arial Narrow" panose="020B0606020202030204" pitchFamily="34" charset="0"/>
              </a:rPr>
              <a:t>Príručka pre učiteľa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dirty="0">
                <a:latin typeface="Arial Narrow" panose="020B0606020202030204" pitchFamily="34" charset="0"/>
              </a:rPr>
              <a:t>1. </a:t>
            </a:r>
            <a:r>
              <a:rPr lang="sk-SK" sz="2000" dirty="0">
                <a:latin typeface="Arial Narrow" panose="020B0606020202030204" pitchFamily="34" charset="0"/>
              </a:rPr>
              <a:t>Na prvých hodinách oboznámte žiakov s úlohami, učiteľ by mal prispôsobiť spôsob komunikácie možnostiam žiakov.</a:t>
            </a:r>
          </a:p>
          <a:p>
            <a:pPr marL="0" indent="0" algn="just">
              <a:buNone/>
            </a:pPr>
            <a:r>
              <a:rPr lang="sk-SK" sz="2000" dirty="0">
                <a:latin typeface="Arial Narrow" panose="020B0606020202030204" pitchFamily="34" charset="0"/>
              </a:rPr>
              <a:t>2. Je dôležité, aby žiaci poznali zásady bezpečného využívania internetu. So žiakmi si prezrite uvedené internetové zdroje, zistite, či pochopili obsah internetových stránok. </a:t>
            </a:r>
          </a:p>
          <a:p>
            <a:pPr marL="0" indent="0" algn="just">
              <a:buNone/>
            </a:pPr>
            <a:r>
              <a:rPr lang="sk-SK" sz="2000" dirty="0">
                <a:latin typeface="Arial Narrow" panose="020B0606020202030204" pitchFamily="34" charset="0"/>
              </a:rPr>
              <a:t>3. Prvá časť projektu, teda prezentácia alebo plagát, by mala byť čiastočne alebo celkovo vypracovaná na hodinách v škole. Učiteľ by mal pomáhať žiakom vypracovať pracovný plán takým spôsobom, aby práce prebiehali dobre a každý zo žiakov sa mohol zapojiť do realizácie úlohy.</a:t>
            </a:r>
          </a:p>
          <a:p>
            <a:pPr marL="0" indent="0" algn="just">
              <a:buNone/>
            </a:pPr>
            <a:r>
              <a:rPr lang="pl-PL" sz="2000" dirty="0">
                <a:latin typeface="Arial Narrow" panose="020B0606020202030204" pitchFamily="34" charset="0"/>
              </a:rPr>
              <a:t>4. </a:t>
            </a:r>
            <a:r>
              <a:rPr lang="sk-SK" sz="2000" dirty="0">
                <a:latin typeface="Arial Narrow" panose="020B0606020202030204" pitchFamily="34" charset="0"/>
              </a:rPr>
              <a:t>Učiteľ, by mal skupiny vyberať takým spôsobom, aby si žiaci poradili s úlohami. Učiteľ by mal poprosiť o pomoc školského psychológa, aby poskytol informácie na danú tému. </a:t>
            </a:r>
          </a:p>
          <a:p>
            <a:pPr marL="0" indent="0" algn="just">
              <a:buNone/>
            </a:pPr>
            <a:r>
              <a:rPr lang="sk-SK" sz="2000" dirty="0">
                <a:latin typeface="Arial Narrow" panose="020B0606020202030204" pitchFamily="34" charset="0"/>
              </a:rPr>
              <a:t>Motivujte tiež žiakov k tomu, aby komunikovali so školským pedagógom a psychológom, aby s nimi konzultovali svoje prezentácie alebo plagáty o strese.</a:t>
            </a:r>
          </a:p>
          <a:p>
            <a:pPr marL="0" indent="0" algn="just">
              <a:buNone/>
            </a:pPr>
            <a:endParaRPr lang="pl-PL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306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792088"/>
          </a:xfrm>
        </p:spPr>
        <p:txBody>
          <a:bodyPr>
            <a:normAutofit/>
          </a:bodyPr>
          <a:lstStyle/>
          <a:p>
            <a:r>
              <a:rPr lang="sk-SK" sz="3200" dirty="0">
                <a:latin typeface="Arial Narrow" panose="020B0606020202030204" pitchFamily="34" charset="0"/>
              </a:rPr>
              <a:t>Príručka pre učiteľa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348880"/>
            <a:ext cx="8291264" cy="46805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5. </a:t>
            </a:r>
            <a:r>
              <a:rPr lang="sk-SK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Individuálnu prácu by mali žiaci robiť z domu pomocou rodičov. Učiteľ by mal informovať rodičov o plánovanej téme projektu a motivovať ich k tomu, aby sa zaangažovali do práce spolu so svojimi deťmi. Ak rodičia nemajú prístup k internetu, môžete im ponúknuť využívanie školského internetu alebo literatúry zo školskej knižnice. Dôležité je, aby žiaci spolu s rodičmi vyriešili túto časť úlohy a našli zaujímavé spôsoby, ako si poradiť so stresom. Bude to výhodné rovnako pre rodičov ako aj detí. </a:t>
            </a:r>
          </a:p>
          <a:p>
            <a:pPr marL="0" indent="0" algn="just">
              <a:buNone/>
            </a:pPr>
            <a:r>
              <a:rPr lang="sk-SK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6. Učiteľ môže zmeniť internetové zdroje, ak uzná, že sú vhodnejšie. Môže tiež navrhnúť iné odborné zdroje o strese.</a:t>
            </a:r>
          </a:p>
          <a:p>
            <a:pPr marL="0" indent="0" algn="just">
              <a:buNone/>
            </a:pP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7. </a:t>
            </a:r>
            <a:r>
              <a:rPr lang="sk-SK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Na realizáciu projektu budete potrebovať 2 až 3 týždne (spolu s prezentáciou projektu), čas na realizácie projektu môžete predĺžiť, ak sa v skupine nachádzajú žiaci s väčším stupňom postihnutia.</a:t>
            </a:r>
          </a:p>
          <a:p>
            <a:pPr marL="0" indent="0" algn="just">
              <a:buNone/>
            </a:pPr>
            <a:r>
              <a:rPr lang="pl-PL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8. </a:t>
            </a:r>
            <a:r>
              <a:rPr lang="sk-SK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Projekt môže byť realizovaný v každej triede základnej školy, ale predovšetkým v ôsmej a deviatej triede, kedy žiaci robia </a:t>
            </a:r>
            <a:r>
              <a:rPr lang="sk-SK" sz="1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príjmačky</a:t>
            </a:r>
            <a:r>
              <a:rPr lang="sk-SK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. Určite je to stresujúca situácia, preto sa na ňu budú môcť pripraviť aj psychicky.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1C9AF036-349D-4E81-9F97-1A4860BCDF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772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638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27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Arial Narrow" panose="020B0606020202030204" pitchFamily="34" charset="0"/>
              </a:rPr>
              <a:t>Obsah: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1. </a:t>
            </a:r>
            <a:r>
              <a:rPr lang="sk-SK" dirty="0">
                <a:latin typeface="Arial Narrow" panose="020B0606020202030204" pitchFamily="34" charset="0"/>
              </a:rPr>
              <a:t>Úvod</a:t>
            </a:r>
          </a:p>
          <a:p>
            <a:pPr marL="0" indent="0">
              <a:buNone/>
            </a:pPr>
            <a:r>
              <a:rPr lang="sk-SK" dirty="0">
                <a:latin typeface="Arial Narrow" panose="020B0606020202030204" pitchFamily="34" charset="0"/>
              </a:rPr>
              <a:t>2. Úlohy</a:t>
            </a:r>
          </a:p>
          <a:p>
            <a:pPr marL="0" indent="0">
              <a:buNone/>
            </a:pPr>
            <a:r>
              <a:rPr lang="sk-SK" dirty="0">
                <a:latin typeface="Arial Narrow" panose="020B0606020202030204" pitchFamily="34" charset="0"/>
              </a:rPr>
              <a:t>3. Proces</a:t>
            </a:r>
          </a:p>
          <a:p>
            <a:pPr marL="0" indent="0">
              <a:buNone/>
            </a:pPr>
            <a:r>
              <a:rPr lang="sk-SK" dirty="0">
                <a:latin typeface="Arial Narrow" panose="020B0606020202030204" pitchFamily="34" charset="0"/>
              </a:rPr>
              <a:t>4. Zdroje</a:t>
            </a:r>
          </a:p>
          <a:p>
            <a:pPr marL="0" indent="0">
              <a:buNone/>
            </a:pPr>
            <a:r>
              <a:rPr lang="sk-SK" dirty="0">
                <a:latin typeface="Arial Narrow" panose="020B0606020202030204" pitchFamily="34" charset="0"/>
              </a:rPr>
              <a:t>5. Hodnotenie</a:t>
            </a:r>
          </a:p>
          <a:p>
            <a:pPr marL="0" indent="0">
              <a:buNone/>
            </a:pPr>
            <a:r>
              <a:rPr lang="sk-SK" dirty="0">
                <a:latin typeface="Arial Narrow" panose="020B0606020202030204" pitchFamily="34" charset="0"/>
              </a:rPr>
              <a:t>6. Výsledok</a:t>
            </a:r>
          </a:p>
          <a:p>
            <a:pPr marL="0" indent="0">
              <a:buNone/>
            </a:pPr>
            <a:r>
              <a:rPr lang="sk-SK" dirty="0">
                <a:latin typeface="Arial Narrow" panose="020B0606020202030204" pitchFamily="34" charset="0"/>
              </a:rPr>
              <a:t>7. Príručka pre učiteľa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48680"/>
            <a:ext cx="4132733" cy="204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4355976" y="278139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1000" dirty="0"/>
              <a:t>Zdroj: https://pixabay.com/pl/kobieta-twarz-zn%C4%99canie-si%C4%99-stres-2775273/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216" y="3216145"/>
            <a:ext cx="352839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4545360" y="530120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1000" dirty="0"/>
              <a:t>Zdroj: https://stressfree.pl/przyczyny-stresu-stresory-wg-holmesa-i-rahea</a:t>
            </a:r>
            <a:r>
              <a:rPr lang="pl-PL" sz="1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5432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Arial Narrow" panose="020B0606020202030204" pitchFamily="34" charset="0"/>
              </a:rPr>
              <a:t>Úvod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dirty="0">
                <a:latin typeface="Arial Narrow" panose="020B0606020202030204" pitchFamily="34" charset="0"/>
              </a:rPr>
              <a:t>Každý deň určite prežívate množstvo situácií, ktoré súvisia so školou alebo súkromným životom. Niektoré sú príjemné, iné budia negatívne emócie. Dôležité je, aby ste ich vedeli prečítať a nazvať. V mnohých situáciách sa tiež stretávame so stresom. V rámci tohto projektu si skúsime usporiadať informácie, ktoré súvisia so stresom a jeho vplyvom na náš organizmus. Skúsime nájsť spôsoby, ako sa s ním vysporiadať. </a:t>
            </a:r>
          </a:p>
          <a:p>
            <a:pPr marL="0" indent="0" algn="just">
              <a:buNone/>
            </a:pPr>
            <a:endParaRPr lang="pl-PL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141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Arial Narrow" panose="020B0606020202030204" pitchFamily="34" charset="0"/>
              </a:rPr>
              <a:t>Úloha: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636785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dirty="0">
                <a:latin typeface="Arial Narrow" panose="020B0606020202030204" pitchFamily="34" charset="0"/>
              </a:rPr>
              <a:t>Vo Vašich hlavách určite víri množstvo otázok: </a:t>
            </a:r>
          </a:p>
          <a:p>
            <a:r>
              <a:rPr lang="sk-SK" dirty="0">
                <a:latin typeface="Arial Narrow" panose="020B0606020202030204" pitchFamily="34" charset="0"/>
              </a:rPr>
              <a:t>Čo je to stres?</a:t>
            </a:r>
          </a:p>
          <a:p>
            <a:r>
              <a:rPr lang="sk-SK" dirty="0">
                <a:latin typeface="Arial Narrow" panose="020B0606020202030204" pitchFamily="34" charset="0"/>
              </a:rPr>
              <a:t>Aké situácie v nás môže vyvolať stres?</a:t>
            </a:r>
          </a:p>
          <a:p>
            <a:r>
              <a:rPr lang="sk-SK" dirty="0">
                <a:latin typeface="Arial Narrow" panose="020B0606020202030204" pitchFamily="34" charset="0"/>
              </a:rPr>
              <a:t>Aké pocity v nás vyvoláva stres?</a:t>
            </a:r>
          </a:p>
          <a:p>
            <a:r>
              <a:rPr lang="sk-SK" dirty="0">
                <a:latin typeface="Arial Narrow" panose="020B0606020202030204" pitchFamily="34" charset="0"/>
              </a:rPr>
              <a:t>Ako môže zareagovať náš organizmus na stres?</a:t>
            </a:r>
          </a:p>
          <a:p>
            <a:r>
              <a:rPr lang="sk-SK" dirty="0">
                <a:latin typeface="Arial Narrow" panose="020B0606020202030204" pitchFamily="34" charset="0"/>
              </a:rPr>
              <a:t>Aký vplyv má stres na náš organizmus?</a:t>
            </a:r>
          </a:p>
          <a:p>
            <a:r>
              <a:rPr lang="sk-SK" dirty="0">
                <a:latin typeface="Arial Narrow" panose="020B0606020202030204" pitchFamily="34" charset="0"/>
              </a:rPr>
              <a:t>Ako si môžem poradiť so stresom v danej situácií?</a:t>
            </a:r>
          </a:p>
          <a:p>
            <a:r>
              <a:rPr lang="sk-SK" dirty="0">
                <a:latin typeface="Arial Narrow" panose="020B0606020202030204" pitchFamily="34" charset="0"/>
              </a:rPr>
              <a:t>Koho môžem poprosiť o pomoc?</a:t>
            </a:r>
          </a:p>
          <a:p>
            <a:pPr marL="0" indent="0">
              <a:buNone/>
            </a:pPr>
            <a:r>
              <a:rPr lang="sk-SK" dirty="0">
                <a:latin typeface="Arial Narrow" panose="020B0606020202030204" pitchFamily="34" charset="0"/>
              </a:rPr>
              <a:t>Skúsme odpovedať na tie a iné otázky, tak aby sme tieto vedomosti mohli využiť počas situácií, ktoré sú pre vás náročné a môžu vyvolať stres.</a:t>
            </a:r>
          </a:p>
        </p:txBody>
      </p:sp>
    </p:spTree>
    <p:extLst>
      <p:ext uri="{BB962C8B-B14F-4D97-AF65-F5344CB8AC3E}">
        <p14:creationId xmlns:p14="http://schemas.microsoft.com/office/powerpoint/2010/main" val="904615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Arial Narrow" panose="020B0606020202030204" pitchFamily="34" charset="0"/>
              </a:rPr>
              <a:t>Úloha: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>
                <a:latin typeface="Arial Narrow" panose="020B0606020202030204" pitchFamily="34" charset="0"/>
              </a:rPr>
              <a:t>Úloha sa skladá z dvoch častí. V prvej časti úlohy budete pracovať v skupinách, v druhej časti individuálne.</a:t>
            </a:r>
          </a:p>
          <a:p>
            <a:pPr marL="0" indent="0">
              <a:buNone/>
            </a:pPr>
            <a:r>
              <a:rPr lang="sk-SK" sz="2000" b="1" dirty="0">
                <a:latin typeface="Arial Narrow" panose="020B0606020202030204" pitchFamily="34" charset="0"/>
              </a:rPr>
              <a:t>1. Časť- SKUPINOVÁ PRÁCA:</a:t>
            </a:r>
          </a:p>
          <a:p>
            <a:pPr marL="0" indent="0">
              <a:buNone/>
            </a:pPr>
            <a:r>
              <a:rPr lang="sk-SK" sz="2000" dirty="0">
                <a:latin typeface="Arial Narrow" panose="020B0606020202030204" pitchFamily="34" charset="0"/>
              </a:rPr>
              <a:t>Rozdeľte sa do dvoch skupín. Každá skupina dostane jednu úlohu (pri rozdelení do skupín Vám môže pomôcť učiteľ):</a:t>
            </a:r>
          </a:p>
          <a:p>
            <a:pPr marL="0" indent="0">
              <a:buNone/>
            </a:pPr>
            <a:r>
              <a:rPr lang="sk-SK" sz="2000" b="1" dirty="0">
                <a:latin typeface="Arial Narrow" panose="020B0606020202030204" pitchFamily="34" charset="0"/>
              </a:rPr>
              <a:t>1. Skupina </a:t>
            </a:r>
            <a:r>
              <a:rPr lang="sk-SK" sz="2000" dirty="0">
                <a:latin typeface="Arial Narrow" panose="020B0606020202030204" pitchFamily="34" charset="0"/>
              </a:rPr>
              <a:t>– Vašou úlohou bude príprava prezentácie alebo plagátu, ktorý bude definovať stres. Následne vymenujte situácie, ktoré vo vás môžu vyvolať stres. Dôležité je, aby sa na plagáte / na prezentácií, nachádzali názvy pocitov, ktoré sa objavujú počas stresu. </a:t>
            </a:r>
          </a:p>
          <a:p>
            <a:pPr marL="0" indent="0">
              <a:buNone/>
            </a:pPr>
            <a:r>
              <a:rPr lang="sk-SK" sz="2000" b="1" dirty="0">
                <a:latin typeface="Arial Narrow" panose="020B0606020202030204" pitchFamily="34" charset="0"/>
              </a:rPr>
              <a:t>2. Skupina </a:t>
            </a:r>
            <a:r>
              <a:rPr lang="sk-SK" sz="2000" dirty="0">
                <a:latin typeface="Arial Narrow" panose="020B0606020202030204" pitchFamily="34" charset="0"/>
              </a:rPr>
              <a:t>– Vašou úlohou bude pripraviť prezentáciu, v ktorej zodpoviete na otázky: ako ľudský organizmus reaguje na stresové udalosti? Aký vplyv má stres na náš organizmus, napr. pozitívny, negatívny.</a:t>
            </a:r>
          </a:p>
        </p:txBody>
      </p:sp>
    </p:spTree>
    <p:extLst>
      <p:ext uri="{BB962C8B-B14F-4D97-AF65-F5344CB8AC3E}">
        <p14:creationId xmlns:p14="http://schemas.microsoft.com/office/powerpoint/2010/main" val="384533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/>
          <a:lstStyle/>
          <a:p>
            <a:r>
              <a:rPr lang="sk-SK" dirty="0">
                <a:latin typeface="Arial Narrow" panose="020B0606020202030204" pitchFamily="34" charset="0"/>
              </a:rPr>
              <a:t>Úloha</a:t>
            </a:r>
            <a:r>
              <a:rPr lang="pl-PL" dirty="0"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Arial Narrow" panose="020B0606020202030204" pitchFamily="34" charset="0"/>
              </a:rPr>
              <a:t>Každá skupina pripraví aj zoznam osôb zo školy alebo rodiny, ktoré nám môžu pomôcť zvládnuť stres.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68216"/>
            <a:ext cx="49530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251521" y="3501008"/>
            <a:ext cx="64807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                                   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sz="1000" dirty="0">
              <a:latin typeface="Arial Narrow" panose="020B0606020202030204" pitchFamily="34" charset="0"/>
            </a:endParaRPr>
          </a:p>
          <a:p>
            <a:r>
              <a:rPr lang="pl-PL" sz="1000" dirty="0" err="1">
                <a:latin typeface="Arial Narrow" panose="020B0606020202030204" pitchFamily="34" charset="0"/>
              </a:rPr>
              <a:t>Zdroj</a:t>
            </a:r>
            <a:r>
              <a:rPr lang="pl-PL" sz="1000" dirty="0">
                <a:latin typeface="Arial Narrow" panose="020B0606020202030204" pitchFamily="34" charset="0"/>
              </a:rPr>
              <a:t>: web-salud.blogspot.com</a:t>
            </a:r>
          </a:p>
        </p:txBody>
      </p:sp>
      <p:sp>
        <p:nvSpPr>
          <p:cNvPr id="4" name="Obdĺžnik 3"/>
          <p:cNvSpPr/>
          <p:nvPr/>
        </p:nvSpPr>
        <p:spPr>
          <a:xfrm>
            <a:off x="3441594" y="3244334"/>
            <a:ext cx="2260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a.rumik@endostar.eu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8086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Arial Narrow" panose="020B0606020202030204" pitchFamily="34" charset="0"/>
              </a:rPr>
              <a:t>Úloha: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>
                <a:latin typeface="Arial Narrow" panose="020B0606020202030204" pitchFamily="34" charset="0"/>
              </a:rPr>
              <a:t>Individuálna práca</a:t>
            </a:r>
          </a:p>
          <a:p>
            <a:pPr marL="0" indent="0">
              <a:buNone/>
            </a:pPr>
            <a:r>
              <a:rPr lang="sk-SK" dirty="0">
                <a:latin typeface="Arial Narrow" panose="020B0606020202030204" pitchFamily="34" charset="0"/>
              </a:rPr>
              <a:t>Po ukončení prvej časti sa každý z Vás zamyslí a pripraví myšlienkovú mapu, ktorá sa bude týkať toho: ako si poradiť so stresom počas rôznych situácií. Spýtajte sa iných osôb, ako si radia so stresom: rodičov, súrodencov, priateľov alebo učiteľov. </a:t>
            </a:r>
          </a:p>
          <a:p>
            <a:pPr marL="0" indent="0">
              <a:buNone/>
            </a:pPr>
            <a:endParaRPr lang="sk-SK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sk-SK" dirty="0">
                <a:latin typeface="Arial Narrow" panose="020B0606020202030204" pitchFamily="34" charset="0"/>
              </a:rPr>
              <a:t>Na realizáciu projektu máte tri týždne.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34127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71184" cy="539978"/>
          </a:xfrm>
        </p:spPr>
        <p:txBody>
          <a:bodyPr>
            <a:normAutofit fontScale="90000"/>
          </a:bodyPr>
          <a:lstStyle/>
          <a:p>
            <a:r>
              <a:rPr lang="sk-SK" dirty="0">
                <a:latin typeface="Arial Narrow" panose="020B0606020202030204" pitchFamily="34" charset="0"/>
              </a:rPr>
              <a:t>Pracovný plán</a:t>
            </a:r>
            <a:r>
              <a:rPr lang="pl-PL" dirty="0">
                <a:latin typeface="Arial Narrow" panose="020B0606020202030204" pitchFamily="34" charset="0"/>
              </a:rPr>
              <a:t>: 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4151904"/>
              </p:ext>
            </p:extLst>
          </p:nvPr>
        </p:nvGraphicFramePr>
        <p:xfrm>
          <a:off x="1331640" y="908720"/>
          <a:ext cx="76200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noProof="0" dirty="0">
                          <a:latin typeface="Arial Narrow" panose="020B0606020202030204" pitchFamily="34" charset="0"/>
                        </a:rPr>
                        <a:t>1. PRACOVNÝ TÝŽDEŇ: </a:t>
                      </a:r>
                      <a:r>
                        <a:rPr lang="sk-SK" b="0" noProof="0" dirty="0">
                          <a:latin typeface="Arial Narrow" panose="020B0606020202030204" pitchFamily="34" charset="0"/>
                        </a:rPr>
                        <a:t>práca</a:t>
                      </a:r>
                      <a:r>
                        <a:rPr lang="sk-SK" b="0" baseline="0" noProof="0" dirty="0">
                          <a:latin typeface="Arial Narrow" panose="020B0606020202030204" pitchFamily="34" charset="0"/>
                        </a:rPr>
                        <a:t> v skupinách</a:t>
                      </a:r>
                      <a:endParaRPr lang="sk-SK" b="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noProof="0" dirty="0">
                          <a:latin typeface="Arial Narrow" panose="020B0606020202030204" pitchFamily="34" charset="0"/>
                        </a:rPr>
                        <a:t>Oboznámenie sa s obsahom úlohy</a:t>
                      </a:r>
                      <a:r>
                        <a:rPr lang="sk-SK" baseline="0" noProof="0" dirty="0">
                          <a:latin typeface="Arial Narrow" panose="020B0606020202030204" pitchFamily="34" charset="0"/>
                        </a:rPr>
                        <a:t>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baseline="0" noProof="0" dirty="0">
                          <a:latin typeface="Arial Narrow" panose="020B0606020202030204" pitchFamily="34" charset="0"/>
                        </a:rPr>
                        <a:t>Oboznámenie sa so zásadami práce a s internetovými a inými zdrojmi,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baseline="0" noProof="0" dirty="0">
                          <a:latin typeface="Arial Narrow" panose="020B0606020202030204" pitchFamily="34" charset="0"/>
                        </a:rPr>
                        <a:t>Selekcia a výber najdôležitejších informácií,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baseline="0" noProof="0" dirty="0">
                          <a:latin typeface="Arial Narrow" panose="020B0606020202030204" pitchFamily="34" charset="0"/>
                        </a:rPr>
                        <a:t>Realizácia pracovného plánu pre jednotlivé skupiny vzhľadom na pridelené úlohy.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315344"/>
              </p:ext>
            </p:extLst>
          </p:nvPr>
        </p:nvGraphicFramePr>
        <p:xfrm>
          <a:off x="323528" y="2996952"/>
          <a:ext cx="7560840" cy="141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sk-SK" noProof="0" dirty="0">
                          <a:latin typeface="Arial Narrow" panose="020B0606020202030204" pitchFamily="34" charset="0"/>
                        </a:rPr>
                        <a:t>2.</a:t>
                      </a:r>
                      <a:r>
                        <a:rPr lang="sk-SK" baseline="0" noProof="0" dirty="0">
                          <a:latin typeface="Arial Narrow" panose="020B0606020202030204" pitchFamily="34" charset="0"/>
                        </a:rPr>
                        <a:t> PRACOVNÝ TÝŽDEŇ: práca v skupinách</a:t>
                      </a:r>
                      <a:endParaRPr lang="sk-SK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noProof="0" dirty="0">
                          <a:latin typeface="Arial Narrow" panose="020B0606020202030204" pitchFamily="34" charset="0"/>
                        </a:rPr>
                        <a:t>Vypracovanie skupinových úloh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noProof="0" dirty="0">
                          <a:latin typeface="Arial Narrow" panose="020B0606020202030204" pitchFamily="34" charset="0"/>
                        </a:rPr>
                        <a:t>Príprava multimediálnej prezentácie alebo plagátu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baseline="0" noProof="0" dirty="0">
                          <a:latin typeface="Arial Narrow" panose="020B0606020202030204" pitchFamily="34" charset="0"/>
                        </a:rPr>
                        <a:t>Prezentácia úlohy na triednom fóre</a:t>
                      </a:r>
                      <a:endParaRPr lang="sk-SK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09360"/>
              </p:ext>
            </p:extLst>
          </p:nvPr>
        </p:nvGraphicFramePr>
        <p:xfrm>
          <a:off x="1403648" y="4869160"/>
          <a:ext cx="7608168" cy="1418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81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04057">
                <a:tc>
                  <a:txBody>
                    <a:bodyPr/>
                    <a:lstStyle/>
                    <a:p>
                      <a:r>
                        <a:rPr lang="sk-SK" noProof="0" dirty="0">
                          <a:latin typeface="Arial Narrow" panose="020B0606020202030204" pitchFamily="34" charset="0"/>
                        </a:rPr>
                        <a:t>3. PRACOVNÝ TÝŽDEŇ: </a:t>
                      </a:r>
                      <a:r>
                        <a:rPr lang="sk-SK" b="0" noProof="0" dirty="0">
                          <a:latin typeface="Arial Narrow" panose="020B0606020202030204" pitchFamily="34" charset="0"/>
                        </a:rPr>
                        <a:t>(individuálna práca žiakov doma)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789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noProof="0" dirty="0">
                          <a:latin typeface="Arial Narrow" panose="020B0606020202030204" pitchFamily="34" charset="0"/>
                        </a:rPr>
                        <a:t>Spracovanie individuálnej úlohy</a:t>
                      </a:r>
                      <a:r>
                        <a:rPr lang="sk-SK" baseline="0" noProof="0" dirty="0">
                          <a:latin typeface="Arial Narrow" panose="020B0606020202030204" pitchFamily="34" charset="0"/>
                        </a:rPr>
                        <a:t>– príprava myšlienkovej mapy, o tom, ako si poradiť so stresom.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baseline="0" noProof="0" dirty="0">
                          <a:latin typeface="Arial Narrow" panose="020B0606020202030204" pitchFamily="34" charset="0"/>
                        </a:rPr>
                        <a:t>Prezentácia pripravovanej myšlienkovej mapy na triednom fóre.</a:t>
                      </a:r>
                      <a:endParaRPr lang="sk-SK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469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67494"/>
            <a:ext cx="8075240" cy="929258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Arial Narrow" panose="020B0606020202030204" pitchFamily="34" charset="0"/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169344"/>
            <a:ext cx="8784976" cy="47880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k-SK" sz="2000" dirty="0">
                <a:latin typeface="Arial Narrow" panose="020B0606020202030204" pitchFamily="34" charset="0"/>
              </a:rPr>
              <a:t>Informácie potrebné na prípravu úlohy nájdete na uvedených internetových stránkach alebo na iných Vám známych stránkach.</a:t>
            </a:r>
            <a:br>
              <a:rPr lang="sk-SK" sz="2000" dirty="0">
                <a:latin typeface="Arial Narrow" panose="020B0606020202030204" pitchFamily="34" charset="0"/>
              </a:rPr>
            </a:br>
            <a:r>
              <a:rPr lang="sk-SK" sz="2000" dirty="0">
                <a:latin typeface="Arial Narrow" panose="020B0606020202030204" pitchFamily="34" charset="0"/>
              </a:rPr>
              <a:t>Prezentácia prvej časti úlohy môže byť pripravená pomocou počítačového programu </a:t>
            </a:r>
            <a:r>
              <a:rPr lang="sk-SK" sz="2000" dirty="0" err="1">
                <a:latin typeface="Arial Narrow" panose="020B0606020202030204" pitchFamily="34" charset="0"/>
              </a:rPr>
              <a:t>Power</a:t>
            </a:r>
            <a:r>
              <a:rPr lang="sk-SK" sz="2000" dirty="0">
                <a:latin typeface="Arial Narrow" panose="020B0606020202030204" pitchFamily="34" charset="0"/>
              </a:rPr>
              <a:t> Point, alebo na kartóne s minimálnou veľkosťou A3. Práca musí byť estetická (pekná) a čitateľná. </a:t>
            </a:r>
          </a:p>
          <a:p>
            <a:pPr marL="0" indent="0" algn="just">
              <a:buNone/>
            </a:pPr>
            <a:r>
              <a:rPr lang="sk-SK" sz="2000" u="sng" dirty="0">
                <a:latin typeface="Arial Narrow" panose="020B0606020202030204" pitchFamily="34" charset="0"/>
              </a:rPr>
              <a:t>Každá prezentácia (na plagáte) musí obsahovať:</a:t>
            </a:r>
          </a:p>
          <a:p>
            <a:pPr marL="0" indent="0" algn="just">
              <a:buNone/>
            </a:pPr>
            <a:r>
              <a:rPr lang="sk-SK" sz="2000" dirty="0">
                <a:latin typeface="Arial Narrow" panose="020B0606020202030204" pitchFamily="34" charset="0"/>
              </a:rPr>
              <a:t>1. Tému práce.</a:t>
            </a:r>
          </a:p>
          <a:p>
            <a:pPr marL="0" indent="0" algn="just">
              <a:buNone/>
            </a:pPr>
            <a:r>
              <a:rPr lang="sk-SK" sz="2000" dirty="0">
                <a:latin typeface="Arial Narrow" panose="020B0606020202030204" pitchFamily="34" charset="0"/>
              </a:rPr>
              <a:t>2. Mená a priezviská žiakov, ktorí ju pripravili.</a:t>
            </a:r>
          </a:p>
          <a:p>
            <a:pPr marL="0" indent="0" algn="just">
              <a:buNone/>
            </a:pPr>
            <a:r>
              <a:rPr lang="sk-SK" sz="2000" dirty="0">
                <a:latin typeface="Arial Narrow" panose="020B0606020202030204" pitchFamily="34" charset="0"/>
              </a:rPr>
              <a:t>3. Téma musí byť spracovaná podľa inštrukcií učiteľa.</a:t>
            </a:r>
          </a:p>
          <a:p>
            <a:pPr marL="0" indent="0" algn="just">
              <a:buNone/>
            </a:pPr>
            <a:r>
              <a:rPr lang="sk-SK" sz="2000" dirty="0">
                <a:latin typeface="Arial Narrow" panose="020B0606020202030204" pitchFamily="34" charset="0"/>
              </a:rPr>
              <a:t>4. Každá skupina samostatne prezentuje svoju prácu.                    </a:t>
            </a:r>
            <a:r>
              <a:rPr lang="sk-SK" sz="1000" dirty="0">
                <a:latin typeface="Arial Narrow" panose="020B0606020202030204" pitchFamily="34" charset="0"/>
              </a:rPr>
              <a:t>Zdroj: http://akados.pl/blog/2014/10/stres-informacje/</a:t>
            </a:r>
          </a:p>
          <a:p>
            <a:pPr marL="0" indent="0" algn="just">
              <a:buNone/>
            </a:pPr>
            <a:r>
              <a:rPr lang="sk-SK" sz="2000" dirty="0">
                <a:latin typeface="Arial Narrow" panose="020B0606020202030204" pitchFamily="34" charset="0"/>
              </a:rPr>
              <a:t>5. Každá skupina prezentuje svoju prácu pred celou triedou.</a:t>
            </a:r>
          </a:p>
          <a:p>
            <a:pPr marL="0" indent="0" algn="just">
              <a:buNone/>
            </a:pPr>
            <a:r>
              <a:rPr lang="sk-SK" sz="2000" dirty="0">
                <a:latin typeface="Arial Narrow" panose="020B0606020202030204" pitchFamily="34" charset="0"/>
              </a:rPr>
              <a:t>V tejto časti Vám môžu pomôcť rodičia. Spolu si prezrite internetové stránky alebo diskusné fóra, na ktorých sa píše o strese. Rodičia alebo súrodenci Vám tiež môžu povedať niečo o strese.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36912"/>
            <a:ext cx="2955454" cy="165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590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994</TotalTime>
  <Words>1486</Words>
  <Application>Microsoft Office PowerPoint</Application>
  <PresentationFormat>Pokaz na ekranie (4:3)</PresentationFormat>
  <Paragraphs>170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7" baseType="lpstr">
      <vt:lpstr>Arial</vt:lpstr>
      <vt:lpstr>Arial Narrow</vt:lpstr>
      <vt:lpstr>Calibri</vt:lpstr>
      <vt:lpstr>Century Gothic</vt:lpstr>
      <vt:lpstr>Times New Roman</vt:lpstr>
      <vt:lpstr>Verdana</vt:lpstr>
      <vt:lpstr>Wingdings 2</vt:lpstr>
      <vt:lpstr>Energetyczny</vt:lpstr>
      <vt:lpstr>                         „Stres v živote človeka a spôsoby, ako si s ním poradiť”  Web Quest je určený pre žiakov druhého stupňa základných škôl ako podpora pre pedagóga alebo vychovávateľa pri práci so žiakmi so sluchovým postihnutím  </vt:lpstr>
      <vt:lpstr>Obsah:</vt:lpstr>
      <vt:lpstr>Úvod</vt:lpstr>
      <vt:lpstr>Úloha:</vt:lpstr>
      <vt:lpstr>Úloha:</vt:lpstr>
      <vt:lpstr>Úloha:</vt:lpstr>
      <vt:lpstr>Úloha:</vt:lpstr>
      <vt:lpstr>Pracovný plán: </vt:lpstr>
      <vt:lpstr>Proces</vt:lpstr>
      <vt:lpstr>Proces</vt:lpstr>
      <vt:lpstr>Zdroje:</vt:lpstr>
      <vt:lpstr>Zdroje:</vt:lpstr>
      <vt:lpstr>Hodnotenie:</vt:lpstr>
      <vt:lpstr>Hodnotenie:</vt:lpstr>
      <vt:lpstr>Hodnotenie: </vt:lpstr>
      <vt:lpstr>Záver</vt:lpstr>
      <vt:lpstr>Záver:</vt:lpstr>
      <vt:lpstr>Príručka pre učiteľa</vt:lpstr>
      <vt:lpstr>Príručka pre učiteľa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Anna Basta</cp:lastModifiedBy>
  <cp:revision>68</cp:revision>
  <cp:lastPrinted>2018-08-24T18:49:22Z</cp:lastPrinted>
  <dcterms:created xsi:type="dcterms:W3CDTF">2018-08-24T15:55:32Z</dcterms:created>
  <dcterms:modified xsi:type="dcterms:W3CDTF">2020-01-20T14:29:33Z</dcterms:modified>
</cp:coreProperties>
</file>