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2" r:id="rId2"/>
    <p:sldId id="257" r:id="rId3"/>
    <p:sldId id="258" r:id="rId4"/>
    <p:sldId id="260" r:id="rId5"/>
    <p:sldId id="262" r:id="rId6"/>
    <p:sldId id="259" r:id="rId7"/>
    <p:sldId id="263" r:id="rId8"/>
    <p:sldId id="261" r:id="rId9"/>
    <p:sldId id="270" r:id="rId10"/>
    <p:sldId id="264" r:id="rId11"/>
    <p:sldId id="265" r:id="rId12"/>
    <p:sldId id="266" r:id="rId13"/>
    <p:sldId id="271" r:id="rId14"/>
    <p:sldId id="267" r:id="rId15"/>
    <p:sldId id="268" r:id="rId16"/>
    <p:sldId id="269"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789083"/>
    <a:srgbClr val="DE2E2A"/>
    <a:srgbClr val="D43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10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35113-BB25-451F-B74E-0769C21691AD}" type="datetimeFigureOut">
              <a:rPr lang="pl-PL" smtClean="0"/>
              <a:t>14.01.2020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12294-3153-40ED-A878-056E3204A61F}" type="slidenum">
              <a:rPr lang="pl-PL" smtClean="0"/>
              <a:t>‹#›</a:t>
            </a:fld>
            <a:endParaRPr lang="pl-PL"/>
          </a:p>
        </p:txBody>
      </p:sp>
    </p:spTree>
    <p:extLst>
      <p:ext uri="{BB962C8B-B14F-4D97-AF65-F5344CB8AC3E}">
        <p14:creationId xmlns:p14="http://schemas.microsoft.com/office/powerpoint/2010/main" val="505091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412294-3153-40ED-A878-056E3204A61F}" type="slidenum">
              <a:rPr lang="pl-PL" smtClean="0"/>
              <a:t>3</a:t>
            </a:fld>
            <a:endParaRPr lang="pl-PL"/>
          </a:p>
        </p:txBody>
      </p:sp>
    </p:spTree>
    <p:extLst>
      <p:ext uri="{BB962C8B-B14F-4D97-AF65-F5344CB8AC3E}">
        <p14:creationId xmlns:p14="http://schemas.microsoft.com/office/powerpoint/2010/main" val="21625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03412294-3153-40ED-A878-056E3204A61F}" type="slidenum">
              <a:rPr lang="pl-PL" smtClean="0"/>
              <a:t>16</a:t>
            </a:fld>
            <a:endParaRPr lang="pl-PL"/>
          </a:p>
        </p:txBody>
      </p:sp>
    </p:spTree>
    <p:extLst>
      <p:ext uri="{BB962C8B-B14F-4D97-AF65-F5344CB8AC3E}">
        <p14:creationId xmlns:p14="http://schemas.microsoft.com/office/powerpoint/2010/main" val="351722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4EDF18-6061-4553-AC0B-01AD4AA4543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A3A2B95D-8699-4D24-B5A9-A9A2D23E41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0F0C9095-EC88-4DB9-8F80-E51F749E33B5}"/>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5" name="Symbol zastępczy stopki 4">
            <a:extLst>
              <a:ext uri="{FF2B5EF4-FFF2-40B4-BE49-F238E27FC236}">
                <a16:creationId xmlns:a16="http://schemas.microsoft.com/office/drawing/2014/main" xmlns="" id="{24861D41-40E8-482D-A015-FEFD6543A8B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017F9650-3D18-4AF6-9122-254849AD5657}"/>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3958154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B9CDB78-0A66-409F-9720-D8CDDD33B164}"/>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BC5E0AF0-6EDD-47B3-85B7-A4AB6FBCB4E9}"/>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244A9F05-A7E0-4879-9D05-1A5202E71FF8}"/>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5" name="Symbol zastępczy stopki 4">
            <a:extLst>
              <a:ext uri="{FF2B5EF4-FFF2-40B4-BE49-F238E27FC236}">
                <a16:creationId xmlns:a16="http://schemas.microsoft.com/office/drawing/2014/main" xmlns="" id="{60F26F33-5D61-463B-8913-27052EA11C0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35AD46C5-2835-4B0F-97A2-7960011DD96B}"/>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409090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8B742C88-D66E-4E41-9B3F-31D544FB26CC}"/>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810FBFB8-2A1B-442F-A6D5-814797F671AB}"/>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B3AD476-F307-4237-B746-50D0A296FCA7}"/>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5" name="Symbol zastępczy stopki 4">
            <a:extLst>
              <a:ext uri="{FF2B5EF4-FFF2-40B4-BE49-F238E27FC236}">
                <a16:creationId xmlns:a16="http://schemas.microsoft.com/office/drawing/2014/main" xmlns="" id="{7E9D1495-DF41-410A-9D3D-40CC4B3ED76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152713D-A549-431C-866D-7D4100FCF95C}"/>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376876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C6E907-6498-4A24-95EB-FF50BA60930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D28BBF29-F1C3-4381-9797-82B947D8CE3F}"/>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1C04301F-D772-4B79-A266-E23A8E66908E}"/>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5" name="Symbol zastępczy stopki 4">
            <a:extLst>
              <a:ext uri="{FF2B5EF4-FFF2-40B4-BE49-F238E27FC236}">
                <a16:creationId xmlns:a16="http://schemas.microsoft.com/office/drawing/2014/main" xmlns="" id="{79561E3D-B8E9-4B07-9B4C-EE2989AD10B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44106E9B-D105-4BFD-8DE1-CCC57C043A3C}"/>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61431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DEDAEAF-AAC0-48A2-B1F6-1DA18D7F888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782D9D54-A9E0-45C8-BC1B-80512E749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xmlns="" id="{CFAAD1AD-5CE4-4248-B266-1A157FE36A16}"/>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5" name="Symbol zastępczy stopki 4">
            <a:extLst>
              <a:ext uri="{FF2B5EF4-FFF2-40B4-BE49-F238E27FC236}">
                <a16:creationId xmlns:a16="http://schemas.microsoft.com/office/drawing/2014/main" xmlns="" id="{C5778FF4-6EF3-48BF-B88D-ABEF594B2E2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F2C7B30F-2407-4841-AB96-D2B163330019}"/>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291077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3D99EE4-64CD-48A7-BAD5-F445955D7F2D}"/>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07D5FDA9-B98E-4B2D-98A0-4EBE36CA1F48}"/>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701488CC-49FB-4C6A-A8BB-E0026D22500C}"/>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3FCDEC55-C5FE-4C62-A1E9-C8F860975F8B}"/>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6" name="Symbol zastępczy stopki 5">
            <a:extLst>
              <a:ext uri="{FF2B5EF4-FFF2-40B4-BE49-F238E27FC236}">
                <a16:creationId xmlns:a16="http://schemas.microsoft.com/office/drawing/2014/main" xmlns="" id="{FD4B4E95-D331-4E30-A048-C533C4CE75A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918F420-853C-4A8E-967B-F7CAA96EA535}"/>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11100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CB19492-73AE-4526-B1BC-973F2752A2DA}"/>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F4D53715-25E2-4A70-AEB6-7C854A104A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xmlns="" id="{225865D8-7D04-4037-B4D2-10B5DA175EED}"/>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B8D13EF6-84AD-4D3D-89FA-9A3CF9E3FD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xmlns="" id="{503DEC7C-1EA9-411D-AAB5-3CDDE9990EEF}"/>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332A651D-EA47-45BA-B55B-668627D96F35}"/>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8" name="Symbol zastępczy stopki 7">
            <a:extLst>
              <a:ext uri="{FF2B5EF4-FFF2-40B4-BE49-F238E27FC236}">
                <a16:creationId xmlns:a16="http://schemas.microsoft.com/office/drawing/2014/main" xmlns="" id="{7BB97758-3994-4AD2-82D6-09A0D01D59F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51BEBCAA-779F-48F7-899A-7E55F975C880}"/>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39864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7CB1C07-F3DE-4D5A-BA4A-31D17376C15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E65C44DE-D499-4DF4-AA7B-DFF9EF83524D}"/>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4" name="Symbol zastępczy stopki 3">
            <a:extLst>
              <a:ext uri="{FF2B5EF4-FFF2-40B4-BE49-F238E27FC236}">
                <a16:creationId xmlns:a16="http://schemas.microsoft.com/office/drawing/2014/main" xmlns="" id="{9E3214BD-CA7C-43B8-A57D-38252DEFEF9D}"/>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14797698-A928-4C7F-BDE8-9B7422B1C4CC}"/>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2321115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F854253A-7568-4D7A-A3CD-56F1EFAC3466}"/>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3" name="Symbol zastępczy stopki 2">
            <a:extLst>
              <a:ext uri="{FF2B5EF4-FFF2-40B4-BE49-F238E27FC236}">
                <a16:creationId xmlns:a16="http://schemas.microsoft.com/office/drawing/2014/main" xmlns="" id="{1C1D9D8C-D098-4672-AA7B-391A52CEFA17}"/>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113ED9A9-75F5-4126-9983-1BE2F01CE048}"/>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23910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994A235-0DC4-46E9-A96B-6BC58B297E6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6F4762D1-ECF6-4D43-98EE-8FF9F9B7AD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547CF4A8-773F-411D-91CD-DB4F2BF61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87CEF8D9-F9F2-4C39-9AE8-531F50F122C9}"/>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6" name="Symbol zastępczy stopki 5">
            <a:extLst>
              <a:ext uri="{FF2B5EF4-FFF2-40B4-BE49-F238E27FC236}">
                <a16:creationId xmlns:a16="http://schemas.microsoft.com/office/drawing/2014/main" xmlns="" id="{7FA94C4F-1BDC-4A55-9B7F-82961615DEB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9293A006-80F6-4A33-B5E8-349844267112}"/>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143187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9FE7E74-08BD-4216-98CF-C411F98B9A5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5CED4985-43ED-4931-8A35-432370DB71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4F42D472-6973-4E86-9433-222C2E9DD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2B15EEB6-62BF-4985-BABE-2BA25CC92257}"/>
              </a:ext>
            </a:extLst>
          </p:cNvPr>
          <p:cNvSpPr>
            <a:spLocks noGrp="1"/>
          </p:cNvSpPr>
          <p:nvPr>
            <p:ph type="dt" sz="half" idx="10"/>
          </p:nvPr>
        </p:nvSpPr>
        <p:spPr/>
        <p:txBody>
          <a:bodyPr/>
          <a:lstStyle/>
          <a:p>
            <a:fld id="{083F7C2A-1235-4EBE-8959-942CCF7FA340}" type="datetimeFigureOut">
              <a:rPr lang="pl-PL" smtClean="0"/>
              <a:t>14.01.2020</a:t>
            </a:fld>
            <a:endParaRPr lang="pl-PL"/>
          </a:p>
        </p:txBody>
      </p:sp>
      <p:sp>
        <p:nvSpPr>
          <p:cNvPr id="6" name="Symbol zastępczy stopki 5">
            <a:extLst>
              <a:ext uri="{FF2B5EF4-FFF2-40B4-BE49-F238E27FC236}">
                <a16:creationId xmlns:a16="http://schemas.microsoft.com/office/drawing/2014/main" xmlns="" id="{696F375A-0E4F-4D17-BEAD-13CDF6ADEDD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6245316C-15F4-4E6A-B4ED-3FC551DF9FDF}"/>
              </a:ext>
            </a:extLst>
          </p:cNvPr>
          <p:cNvSpPr>
            <a:spLocks noGrp="1"/>
          </p:cNvSpPr>
          <p:nvPr>
            <p:ph type="sldNum" sz="quarter" idx="12"/>
          </p:nvPr>
        </p:nvSpPr>
        <p:spPr/>
        <p:txBody>
          <a:bodyPr/>
          <a:lstStyle/>
          <a:p>
            <a:fld id="{0DD6F950-8929-4DA0-B2F1-035CBB625EEE}" type="slidenum">
              <a:rPr lang="pl-PL" smtClean="0"/>
              <a:t>‹#›</a:t>
            </a:fld>
            <a:endParaRPr lang="pl-PL"/>
          </a:p>
        </p:txBody>
      </p:sp>
    </p:spTree>
    <p:extLst>
      <p:ext uri="{BB962C8B-B14F-4D97-AF65-F5344CB8AC3E}">
        <p14:creationId xmlns:p14="http://schemas.microsoft.com/office/powerpoint/2010/main" val="240920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0A2AA5E0-456F-457E-90DC-8CFFECDE71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7704D677-7B1F-462D-BA30-E9315FF7A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13705A5-8441-4037-A821-B00B913C6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F7C2A-1235-4EBE-8959-942CCF7FA340}" type="datetimeFigureOut">
              <a:rPr lang="pl-PL" smtClean="0"/>
              <a:t>14.01.2020</a:t>
            </a:fld>
            <a:endParaRPr lang="pl-PL"/>
          </a:p>
        </p:txBody>
      </p:sp>
      <p:sp>
        <p:nvSpPr>
          <p:cNvPr id="5" name="Symbol zastępczy stopki 4">
            <a:extLst>
              <a:ext uri="{FF2B5EF4-FFF2-40B4-BE49-F238E27FC236}">
                <a16:creationId xmlns:a16="http://schemas.microsoft.com/office/drawing/2014/main" xmlns="" id="{5DB368B5-DDE8-44D0-ABD7-194548436F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141ABE93-A522-40BD-B8D8-611DAC08B7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6F950-8929-4DA0-B2F1-035CBB625EEE}" type="slidenum">
              <a:rPr lang="pl-PL" smtClean="0"/>
              <a:t>‹#›</a:t>
            </a:fld>
            <a:endParaRPr lang="pl-PL"/>
          </a:p>
        </p:txBody>
      </p:sp>
    </p:spTree>
    <p:extLst>
      <p:ext uri="{BB962C8B-B14F-4D97-AF65-F5344CB8AC3E}">
        <p14:creationId xmlns:p14="http://schemas.microsoft.com/office/powerpoint/2010/main" val="193754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hyperlink" Target="https://zadane.pl/zadanie/2073688" TargetMode="External"/><Relationship Id="rId3" Type="http://schemas.openxmlformats.org/officeDocument/2006/relationships/hyperlink" Target="https://www.google.pl/search?q=gra+planszowa&amp;client=firefox-b&amp;source=lnms&amp;tbm=isch&amp;sa=X&amp;ved=0ahUKEwj-x5aC4MnSAhVlAZoKHUJqA9cQ_AUICCgB&amp;biw=1272&amp;bih=663" TargetMode="External"/><Relationship Id="rId7" Type="http://schemas.openxmlformats.org/officeDocument/2006/relationships/hyperlink" Target="http://www.profesor.pl/publikacja,3643,Sprawdziany-i-testy,Egzamin-probny-z-zakresu-matematyki-dla-III-klasy-gimnazjum-grupa-A-i-B" TargetMode="External"/><Relationship Id="rId2" Type="http://schemas.openxmlformats.org/officeDocument/2006/relationships/hyperlink" Target="https://www.google.pl/search?q=tworzenie+gry+planszowej&amp;client=firefox-b-ab&amp;tbm=isch&amp;tbo=u&amp;source=univ&amp;sa=X&amp;ved=0ahUKEwiBtIHg7MnSAhWiB5oKHUOnCVUQsAQIUw&amp;biw=1272&amp;bih=663" TargetMode="External"/><Relationship Id="rId1" Type="http://schemas.openxmlformats.org/officeDocument/2006/relationships/slideLayout" Target="../slideLayouts/slideLayout2.xml"/><Relationship Id="rId6" Type="http://schemas.openxmlformats.org/officeDocument/2006/relationships/hyperlink" Target="http://www.e-zadania.pl/gimnazjum/" TargetMode="External"/><Relationship Id="rId5" Type="http://schemas.openxmlformats.org/officeDocument/2006/relationships/hyperlink" Target="http://www.cauchy.pl/gimnazjum/" TargetMode="External"/><Relationship Id="rId4" Type="http://schemas.openxmlformats.org/officeDocument/2006/relationships/hyperlink" Target="https://www.google.pl/search?q=instrukcja+do+gry+planszowej&amp;client=firefox-b&amp;sa=X&amp;tbm=isch&amp;tbo=u&amp;source=univ&amp;ved=0ahUKE" TargetMode="Externa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xmlns="" id="{8EECC291-E564-4CA9-8FC8-396D94918F57}"/>
              </a:ext>
            </a:extLst>
          </p:cNvPr>
          <p:cNvSpPr>
            <a:spLocks noGrp="1"/>
          </p:cNvSpPr>
          <p:nvPr>
            <p:ph type="title"/>
          </p:nvPr>
        </p:nvSpPr>
        <p:spPr>
          <a:xfrm>
            <a:off x="1186991" y="2839409"/>
            <a:ext cx="5892538" cy="1460500"/>
          </a:xfrm>
        </p:spPr>
        <p:txBody>
          <a:bodyPr>
            <a:normAutofit fontScale="90000"/>
          </a:bodyPr>
          <a:lstStyle/>
          <a:p>
            <a:r>
              <a:rPr lang="pl-PL" sz="2000" dirty="0">
                <a:solidFill>
                  <a:schemeClr val="tx1">
                    <a:lumMod val="95000"/>
                    <a:lumOff val="5000"/>
                  </a:schemeClr>
                </a:solidFill>
              </a:rPr>
              <a:t>WEB QUEST JEST PRZEZNACZONY DLA III KLASY GIMNAZJUM</a:t>
            </a:r>
            <a:br>
              <a:rPr lang="pl-PL" sz="2000" dirty="0">
                <a:solidFill>
                  <a:schemeClr val="tx1">
                    <a:lumMod val="95000"/>
                    <a:lumOff val="5000"/>
                  </a:schemeClr>
                </a:solidFill>
              </a:rPr>
            </a:br>
            <a:r>
              <a:rPr lang="pl-PL" sz="2000" dirty="0">
                <a:solidFill>
                  <a:schemeClr val="tx1">
                    <a:lumMod val="95000"/>
                    <a:lumOff val="5000"/>
                  </a:schemeClr>
                </a:solidFill>
              </a:rPr>
              <a:t>AUTOR PROJEKTU: SABINA FOLWARSKA</a:t>
            </a:r>
            <a:br>
              <a:rPr lang="pl-PL" sz="2000" dirty="0">
                <a:solidFill>
                  <a:schemeClr val="tx1">
                    <a:lumMod val="95000"/>
                    <a:lumOff val="5000"/>
                  </a:schemeClr>
                </a:solidFill>
              </a:rPr>
            </a:br>
            <a:r>
              <a:rPr lang="pl-PL" sz="2000" dirty="0">
                <a:solidFill>
                  <a:schemeClr val="tx1">
                    <a:lumMod val="95000"/>
                    <a:lumOff val="5000"/>
                  </a:schemeClr>
                </a:solidFill>
              </a:rPr>
              <a:t/>
            </a:r>
            <a:br>
              <a:rPr lang="pl-PL" sz="2000" dirty="0">
                <a:solidFill>
                  <a:schemeClr val="tx1">
                    <a:lumMod val="95000"/>
                    <a:lumOff val="5000"/>
                  </a:schemeClr>
                </a:solidFill>
              </a:rPr>
            </a:br>
            <a:endParaRPr lang="pl-PL" sz="2000" dirty="0">
              <a:solidFill>
                <a:schemeClr val="tx1">
                  <a:lumMod val="95000"/>
                  <a:lumOff val="5000"/>
                </a:schemeClr>
              </a:solidFill>
            </a:endParaRPr>
          </a:p>
        </p:txBody>
      </p:sp>
      <p:sp>
        <p:nvSpPr>
          <p:cNvPr id="8" name="Symbol zastępczy zawartości 7">
            <a:extLst>
              <a:ext uri="{FF2B5EF4-FFF2-40B4-BE49-F238E27FC236}">
                <a16:creationId xmlns:a16="http://schemas.microsoft.com/office/drawing/2014/main" xmlns="" id="{AC6C83D9-E1AA-4B9B-98D8-0D30D174F05F}"/>
              </a:ext>
            </a:extLst>
          </p:cNvPr>
          <p:cNvSpPr>
            <a:spLocks noGrp="1"/>
          </p:cNvSpPr>
          <p:nvPr>
            <p:ph idx="1"/>
          </p:nvPr>
        </p:nvSpPr>
        <p:spPr>
          <a:xfrm>
            <a:off x="1111579" y="3864940"/>
            <a:ext cx="5892537" cy="1970251"/>
          </a:xfrm>
        </p:spPr>
        <p:txBody>
          <a:bodyPr>
            <a:noAutofit/>
          </a:bodyPr>
          <a:lstStyle/>
          <a:p>
            <a:pPr marL="0" indent="0">
              <a:buNone/>
            </a:pPr>
            <a:r>
              <a:rPr lang="pl-PL" sz="5400" b="1" dirty="0" err="1">
                <a:solidFill>
                  <a:schemeClr val="tx1">
                    <a:lumMod val="95000"/>
                    <a:lumOff val="5000"/>
                  </a:schemeClr>
                </a:solidFill>
                <a:effectLst>
                  <a:outerShdw dist="17962" dir="2700000">
                    <a:srgbClr val="000000"/>
                  </a:outerShdw>
                </a:effectLst>
                <a:latin typeface="Comic Sans MS" pitchFamily="66"/>
              </a:rPr>
              <a:t>Matematycza</a:t>
            </a:r>
            <a:r>
              <a:rPr lang="pl-PL" sz="5400" b="1" dirty="0">
                <a:solidFill>
                  <a:schemeClr val="tx1">
                    <a:lumMod val="95000"/>
                    <a:lumOff val="5000"/>
                  </a:schemeClr>
                </a:solidFill>
                <a:effectLst>
                  <a:outerShdw dist="17962" dir="2700000">
                    <a:srgbClr val="000000"/>
                  </a:outerShdw>
                </a:effectLst>
                <a:latin typeface="Comic Sans MS" pitchFamily="66"/>
              </a:rPr>
              <a:t> gra planszowa</a:t>
            </a:r>
            <a:endParaRPr lang="pl-PL" sz="5400" dirty="0">
              <a:solidFill>
                <a:schemeClr val="tx1">
                  <a:lumMod val="95000"/>
                  <a:lumOff val="5000"/>
                </a:schemeClr>
              </a:solidFill>
            </a:endParaRPr>
          </a:p>
        </p:txBody>
      </p:sp>
      <p:pic>
        <p:nvPicPr>
          <p:cNvPr id="12" name="Obraz 11">
            <a:extLst>
              <a:ext uri="{FF2B5EF4-FFF2-40B4-BE49-F238E27FC236}">
                <a16:creationId xmlns:a16="http://schemas.microsoft.com/office/drawing/2014/main" xmlns="" id="{7CAE3CAF-1CB2-45C5-879B-3D41B5786D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116"/>
            <a:ext cx="12192000" cy="2502976"/>
          </a:xfrm>
          <a:prstGeom prst="rect">
            <a:avLst/>
          </a:prstGeom>
        </p:spPr>
      </p:pic>
      <p:pic>
        <p:nvPicPr>
          <p:cNvPr id="13" name="Picture 2" descr="Kośćmi, Gry, Hazard, Kostki, Numery">
            <a:extLst>
              <a:ext uri="{FF2B5EF4-FFF2-40B4-BE49-F238E27FC236}">
                <a16:creationId xmlns:a16="http://schemas.microsoft.com/office/drawing/2014/main" xmlns="" id="{BF1701D7-2F3F-42B7-B660-3F6F534D4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11" r="-2" b="21683"/>
          <a:stretch/>
        </p:blipFill>
        <p:spPr bwMode="auto">
          <a:xfrm>
            <a:off x="8155977" y="2495332"/>
            <a:ext cx="3956251" cy="228176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Gra Rodzinna, Gra, Gra Planszowa">
            <a:extLst>
              <a:ext uri="{FF2B5EF4-FFF2-40B4-BE49-F238E27FC236}">
                <a16:creationId xmlns:a16="http://schemas.microsoft.com/office/drawing/2014/main" xmlns="" id="{DAC6BDF7-F7E1-4E02-8E50-4C644BBE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963" r="2" b="8153"/>
          <a:stretch/>
        </p:blipFill>
        <p:spPr bwMode="auto">
          <a:xfrm>
            <a:off x="8583044" y="4777098"/>
            <a:ext cx="2270884" cy="1105369"/>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61" y="6301032"/>
            <a:ext cx="1744278" cy="556968"/>
          </a:xfrm>
          <a:prstGeom prst="rect">
            <a:avLst/>
          </a:prstGeom>
        </p:spPr>
      </p:pic>
    </p:spTree>
    <p:extLst>
      <p:ext uri="{BB962C8B-B14F-4D97-AF65-F5344CB8AC3E}">
        <p14:creationId xmlns:p14="http://schemas.microsoft.com/office/powerpoint/2010/main" val="314614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27567" y="450221"/>
            <a:ext cx="4405512" cy="59488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pole tekstowe 3">
            <a:extLst>
              <a:ext uri="{FF2B5EF4-FFF2-40B4-BE49-F238E27FC236}">
                <a16:creationId xmlns:a16="http://schemas.microsoft.com/office/drawing/2014/main" xmlns="" id="{34189465-0598-4964-B9F7-E7191C71DE80}"/>
              </a:ext>
            </a:extLst>
          </p:cNvPr>
          <p:cNvSpPr txBox="1"/>
          <p:nvPr/>
        </p:nvSpPr>
        <p:spPr>
          <a:xfrm>
            <a:off x="287999" y="1151997"/>
            <a:ext cx="10511997" cy="859682"/>
          </a:xfrm>
          <a:prstGeom prst="rect">
            <a:avLst/>
          </a:prstGeom>
          <a:noFill/>
          <a:ln cap="flat">
            <a:noFill/>
          </a:ln>
        </p:spPr>
        <p:txBody>
          <a:bodyPr vert="horz" wrap="non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pl-PL" sz="1800" b="0" i="0" u="none" strike="noStrike" kern="1200" cap="none" spc="0" baseline="0" dirty="0">
              <a:solidFill>
                <a:srgbClr val="000000"/>
              </a:solidFill>
              <a:uFillTx/>
              <a:latin typeface="Arial" pitchFamily="18"/>
              <a:ea typeface="Lucida Sans Unicode" pitchFamily="2"/>
              <a:cs typeface="Mangal" pitchFamily="2"/>
            </a:endParaRPr>
          </a:p>
        </p:txBody>
      </p:sp>
      <p:sp>
        <p:nvSpPr>
          <p:cNvPr id="2" name="Tytuł 1">
            <a:extLst>
              <a:ext uri="{FF2B5EF4-FFF2-40B4-BE49-F238E27FC236}">
                <a16:creationId xmlns:a16="http://schemas.microsoft.com/office/drawing/2014/main" xmlns="" id="{ABD41DB5-92B2-4CF6-BFF3-4B85702C0D28}"/>
              </a:ext>
            </a:extLst>
          </p:cNvPr>
          <p:cNvSpPr>
            <a:spLocks noGrp="1"/>
          </p:cNvSpPr>
          <p:nvPr>
            <p:ph type="title"/>
          </p:nvPr>
        </p:nvSpPr>
        <p:spPr>
          <a:xfrm>
            <a:off x="774700" y="762000"/>
            <a:ext cx="3759200" cy="3340100"/>
          </a:xfrm>
        </p:spPr>
        <p:txBody>
          <a:bodyPr>
            <a:normAutofit/>
          </a:bodyPr>
          <a:lstStyle/>
          <a:p>
            <a:r>
              <a:rPr lang="pl-PL">
                <a:solidFill>
                  <a:srgbClr val="FFFFFF"/>
                </a:solidFill>
              </a:rPr>
              <a:t>ŹRÓDŁA</a:t>
            </a:r>
          </a:p>
        </p:txBody>
      </p:sp>
      <p:sp>
        <p:nvSpPr>
          <p:cNvPr id="3" name="Symbol zastępczy zawartości 2">
            <a:extLst>
              <a:ext uri="{FF2B5EF4-FFF2-40B4-BE49-F238E27FC236}">
                <a16:creationId xmlns:a16="http://schemas.microsoft.com/office/drawing/2014/main" xmlns="" id="{0CCCFC6A-7D00-4CD6-AC48-2B8EAB9EF687}"/>
              </a:ext>
            </a:extLst>
          </p:cNvPr>
          <p:cNvSpPr>
            <a:spLocks noGrp="1"/>
          </p:cNvSpPr>
          <p:nvPr>
            <p:ph idx="1"/>
          </p:nvPr>
        </p:nvSpPr>
        <p:spPr>
          <a:xfrm>
            <a:off x="7658103" y="795548"/>
            <a:ext cx="3759198" cy="5275603"/>
          </a:xfrm>
        </p:spPr>
        <p:txBody>
          <a:bodyPr anchor="ctr">
            <a:normAutofit/>
          </a:bodyPr>
          <a:lstStyle/>
          <a:p>
            <a:pPr marL="0" indent="0">
              <a:buNone/>
            </a:pPr>
            <a:endParaRPr lang="pl-PL" sz="1100" dirty="0">
              <a:latin typeface="Arial" pitchFamily="18"/>
              <a:ea typeface="Lucida Sans Unicode" pitchFamily="2"/>
              <a:cs typeface="Mangal" pitchFamily="2"/>
              <a:hlinkClick r:id="rId2"/>
            </a:endParaRPr>
          </a:p>
          <a:p>
            <a:pPr marL="0" indent="0">
              <a:buNone/>
            </a:pPr>
            <a:endParaRPr lang="pl-PL" sz="1100" dirty="0">
              <a:latin typeface="Arial" pitchFamily="18"/>
              <a:ea typeface="Lucida Sans Unicode" pitchFamily="2"/>
              <a:cs typeface="Mangal" pitchFamily="2"/>
              <a:hlinkClick r:id="rId2"/>
            </a:endParaRPr>
          </a:p>
          <a:p>
            <a:pPr marL="0" indent="0">
              <a:buNone/>
            </a:pPr>
            <a:endParaRPr lang="pl-PL" sz="1100" dirty="0">
              <a:latin typeface="Arial" pitchFamily="18"/>
              <a:ea typeface="Lucida Sans Unicode" pitchFamily="2"/>
              <a:cs typeface="Mangal" pitchFamily="2"/>
              <a:hlinkClick r:id="rId2"/>
            </a:endParaRPr>
          </a:p>
          <a:p>
            <a:pPr marL="0" indent="0">
              <a:buNone/>
            </a:pPr>
            <a:r>
              <a:rPr lang="pl-PL" sz="1100" dirty="0">
                <a:latin typeface="Arial" pitchFamily="18"/>
                <a:ea typeface="Lucida Sans Unicode" pitchFamily="2"/>
                <a:cs typeface="Mangal" pitchFamily="2"/>
                <a:hlinkClick r:id="rId2"/>
              </a:rPr>
              <a:t>1.https://www.google.pl/search?q=tworzenie+gry+planszowej&amp;client=firefox-b-ab&amp;tbm=isch&amp;tbo=u&amp;source=univ&amp;sa=X&amp;ved=0ahUKEwiBtIHg7MnSAhWiB5oKHUOnCVUQsAQIUw&amp;biw=1272&amp;bih=663</a:t>
            </a:r>
          </a:p>
          <a:p>
            <a:pPr marL="0" indent="0">
              <a:buNone/>
            </a:pPr>
            <a:r>
              <a:rPr lang="pl-PL" sz="1100" dirty="0">
                <a:latin typeface="Arial" pitchFamily="18"/>
                <a:ea typeface="Lucida Sans Unicode" pitchFamily="2"/>
                <a:cs typeface="Mangal" pitchFamily="2"/>
                <a:hlinkClick r:id="rId3"/>
              </a:rPr>
              <a:t>2. https://www.google.pl/search?q=gra+planszowa&amp;client=firefox-b&amp;source=lnms&amp;tbm=isch&amp;sa=X&amp;ved=0ahUKEwj-x5aC4MnSAhVlAZoKHUJqA9cQ_AUICCgB&amp;biw=1272&amp;bih=663</a:t>
            </a:r>
          </a:p>
          <a:p>
            <a:endParaRPr lang="pl-PL" sz="1100" dirty="0">
              <a:latin typeface="Arial" pitchFamily="18"/>
              <a:ea typeface="Lucida Sans Unicode" pitchFamily="2"/>
              <a:cs typeface="Mangal" pitchFamily="2"/>
              <a:hlinkClick r:id="rId3"/>
            </a:endParaRPr>
          </a:p>
          <a:p>
            <a:pPr marL="0" indent="0">
              <a:buNone/>
            </a:pPr>
            <a:r>
              <a:rPr lang="pl-PL" sz="1100" dirty="0">
                <a:latin typeface="Arial" pitchFamily="18"/>
                <a:ea typeface="Lucida Sans Unicode" pitchFamily="2"/>
                <a:cs typeface="Mangal" pitchFamily="2"/>
                <a:hlinkClick r:id="rId4"/>
              </a:rPr>
              <a:t>3. https://www.google.pl/search?q=instrukcja+do+gry+planszowej&amp;client=firefox-b&amp;sa=X&amp;tbm=isch&amp;tbo=u&amp;source=univ&amp;ved=0ahUKE</a:t>
            </a:r>
          </a:p>
          <a:p>
            <a:pPr marL="0" indent="0">
              <a:buNone/>
            </a:pPr>
            <a:r>
              <a:rPr lang="pl-PL" sz="1100" dirty="0">
                <a:latin typeface="Arial" pitchFamily="18"/>
                <a:ea typeface="Lucida Sans Unicode" pitchFamily="2"/>
                <a:cs typeface="Mangal" pitchFamily="2"/>
                <a:hlinkClick r:id="rId4"/>
              </a:rPr>
              <a:t>4. </a:t>
            </a:r>
            <a:r>
              <a:rPr lang="pl-PL" sz="1100" dirty="0">
                <a:latin typeface="Arial" pitchFamily="18"/>
                <a:ea typeface="Lucida Sans Unicode" pitchFamily="2"/>
                <a:cs typeface="Mangal" pitchFamily="2"/>
                <a:hlinkClick r:id="rId5"/>
              </a:rPr>
              <a:t>http://www.cauchy.pl/gimnazjum/</a:t>
            </a:r>
          </a:p>
          <a:p>
            <a:pPr marL="0" indent="0">
              <a:buNone/>
            </a:pPr>
            <a:r>
              <a:rPr lang="pl-PL" sz="1100" dirty="0">
                <a:latin typeface="Arial" pitchFamily="18"/>
                <a:ea typeface="Lucida Sans Unicode" pitchFamily="2"/>
                <a:cs typeface="Mangal" pitchFamily="2"/>
                <a:hlinkClick r:id="rId6"/>
              </a:rPr>
              <a:t>5. http://www.e-zadania.pl/gimnazjum/</a:t>
            </a:r>
          </a:p>
          <a:p>
            <a:pPr marL="0" indent="0">
              <a:buNone/>
            </a:pPr>
            <a:r>
              <a:rPr lang="pl-PL" sz="1100" dirty="0">
                <a:latin typeface="Arial" pitchFamily="18"/>
                <a:ea typeface="Lucida Sans Unicode" pitchFamily="2"/>
                <a:cs typeface="Mangal" pitchFamily="2"/>
                <a:hlinkClick r:id="rId7"/>
              </a:rPr>
              <a:t>6.http://www.profesor.pl/publikacja,3643,Sprawdziany-i-testy,Egzamin-probny-z-zakresu-matematyki-dla-III-klasy-gimnazjum-grupa-A-i-B</a:t>
            </a:r>
          </a:p>
          <a:p>
            <a:pPr marL="0" indent="0">
              <a:buNone/>
            </a:pPr>
            <a:endParaRPr lang="pl-PL" sz="1100" dirty="0">
              <a:latin typeface="Arial" pitchFamily="18"/>
              <a:ea typeface="Lucida Sans Unicode" pitchFamily="2"/>
              <a:cs typeface="Mangal" pitchFamily="2"/>
              <a:hlinkClick r:id="rId8"/>
            </a:endParaRPr>
          </a:p>
          <a:p>
            <a:pPr marL="0" indent="0">
              <a:buNone/>
            </a:pPr>
            <a:endParaRPr lang="pl-PL" sz="1100" dirty="0">
              <a:latin typeface="Arial" pitchFamily="18"/>
              <a:ea typeface="Lucida Sans Unicode" pitchFamily="2"/>
              <a:cs typeface="Mangal" pitchFamily="2"/>
              <a:hlinkClick r:id="rId8"/>
            </a:endParaRPr>
          </a:p>
          <a:p>
            <a:pPr>
              <a:buFont typeface="Arial" panose="020B0604020202020204" pitchFamily="34" charset="0"/>
              <a:buAutoNum type="arabicPeriod" startAt="5"/>
            </a:pPr>
            <a:endParaRPr lang="pl-PL" sz="1100" dirty="0">
              <a:latin typeface="Arial" pitchFamily="18"/>
              <a:ea typeface="Lucida Sans Unicode" pitchFamily="2"/>
              <a:cs typeface="Mangal" pitchFamily="2"/>
              <a:hlinkClick r:id="rId7"/>
            </a:endParaRPr>
          </a:p>
          <a:p>
            <a:pPr>
              <a:buAutoNum type="arabicPeriod" startAt="5"/>
            </a:pPr>
            <a:endParaRPr lang="pl-PL" sz="1100" dirty="0">
              <a:latin typeface="Arial" pitchFamily="18"/>
              <a:ea typeface="Lucida Sans Unicode" pitchFamily="2"/>
              <a:cs typeface="Mangal" pitchFamily="2"/>
              <a:hlinkClick r:id="rId6"/>
            </a:endParaRPr>
          </a:p>
          <a:p>
            <a:pPr>
              <a:buAutoNum type="arabicPeriod" startAt="5"/>
            </a:pPr>
            <a:endParaRPr lang="pl-PL" sz="1100" dirty="0">
              <a:latin typeface="Arial" pitchFamily="18"/>
              <a:ea typeface="Lucida Sans Unicode" pitchFamily="2"/>
              <a:cs typeface="Mangal" pitchFamily="2"/>
              <a:hlinkClick r:id="rId6"/>
            </a:endParaRPr>
          </a:p>
          <a:p>
            <a:pPr marL="0" indent="0">
              <a:buNone/>
            </a:pPr>
            <a:endParaRPr lang="pl-PL" sz="1100" dirty="0">
              <a:latin typeface="Arial" pitchFamily="18"/>
              <a:ea typeface="Lucida Sans Unicode" pitchFamily="2"/>
              <a:cs typeface="Mangal" pitchFamily="2"/>
              <a:hlinkClick r:id="rId4"/>
            </a:endParaRPr>
          </a:p>
          <a:p>
            <a:endParaRPr lang="pl-PL" sz="1100" dirty="0">
              <a:latin typeface="Arial" pitchFamily="18"/>
              <a:ea typeface="Lucida Sans Unicode" pitchFamily="2"/>
              <a:cs typeface="Mangal" pitchFamily="2"/>
              <a:hlinkClick r:id="rId4"/>
            </a:endParaRPr>
          </a:p>
          <a:p>
            <a:endParaRPr lang="pl-PL" sz="1100" dirty="0"/>
          </a:p>
        </p:txBody>
      </p:sp>
      <p:pic>
        <p:nvPicPr>
          <p:cNvPr id="10242" name="Picture 2" descr="Wody, Technologia, Staw, Fontanna">
            <a:extLst>
              <a:ext uri="{FF2B5EF4-FFF2-40B4-BE49-F238E27FC236}">
                <a16:creationId xmlns:a16="http://schemas.microsoft.com/office/drawing/2014/main" xmlns="" id="{C8BFD45E-DF29-4054-8C9B-B6464E3B68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14913" y="2401676"/>
            <a:ext cx="2162175" cy="196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0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FD95E5C-2D1A-4045-887B-D8ED62B997D7}"/>
              </a:ext>
            </a:extLst>
          </p:cNvPr>
          <p:cNvSpPr>
            <a:spLocks noGrp="1"/>
          </p:cNvSpPr>
          <p:nvPr>
            <p:ph type="title"/>
          </p:nvPr>
        </p:nvSpPr>
        <p:spPr/>
        <p:txBody>
          <a:bodyPr/>
          <a:lstStyle/>
          <a:p>
            <a:pPr algn="ctr"/>
            <a:r>
              <a:rPr lang="pl-PL" b="1" dirty="0">
                <a:solidFill>
                  <a:schemeClr val="accent1">
                    <a:lumMod val="75000"/>
                  </a:schemeClr>
                </a:solidFill>
              </a:rPr>
              <a:t>EWALUACJA</a:t>
            </a:r>
          </a:p>
        </p:txBody>
      </p:sp>
      <p:graphicFrame>
        <p:nvGraphicFramePr>
          <p:cNvPr id="4" name="Symbol zastępczy zawartości 3">
            <a:extLst>
              <a:ext uri="{FF2B5EF4-FFF2-40B4-BE49-F238E27FC236}">
                <a16:creationId xmlns:a16="http://schemas.microsoft.com/office/drawing/2014/main" xmlns="" id="{AF50203E-5D9A-45EB-93CE-B6E41AE44B6C}"/>
              </a:ext>
            </a:extLst>
          </p:cNvPr>
          <p:cNvGraphicFramePr>
            <a:graphicFrameLocks noGrp="1"/>
          </p:cNvGraphicFramePr>
          <p:nvPr>
            <p:ph idx="1"/>
            <p:extLst>
              <p:ext uri="{D42A27DB-BD31-4B8C-83A1-F6EECF244321}">
                <p14:modId xmlns:p14="http://schemas.microsoft.com/office/powerpoint/2010/main" val="1964827802"/>
              </p:ext>
            </p:extLst>
          </p:nvPr>
        </p:nvGraphicFramePr>
        <p:xfrm>
          <a:off x="838200" y="1825625"/>
          <a:ext cx="10515600" cy="3479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3293825914"/>
                    </a:ext>
                  </a:extLst>
                </a:gridCol>
                <a:gridCol w="2628900">
                  <a:extLst>
                    <a:ext uri="{9D8B030D-6E8A-4147-A177-3AD203B41FA5}">
                      <a16:colId xmlns:a16="http://schemas.microsoft.com/office/drawing/2014/main" xmlns="" val="829790821"/>
                    </a:ext>
                  </a:extLst>
                </a:gridCol>
                <a:gridCol w="2628900">
                  <a:extLst>
                    <a:ext uri="{9D8B030D-6E8A-4147-A177-3AD203B41FA5}">
                      <a16:colId xmlns:a16="http://schemas.microsoft.com/office/drawing/2014/main" xmlns="" val="3044024991"/>
                    </a:ext>
                  </a:extLst>
                </a:gridCol>
                <a:gridCol w="2628900">
                  <a:extLst>
                    <a:ext uri="{9D8B030D-6E8A-4147-A177-3AD203B41FA5}">
                      <a16:colId xmlns:a16="http://schemas.microsoft.com/office/drawing/2014/main" xmlns="" val="1069775101"/>
                    </a:ext>
                  </a:extLst>
                </a:gridCol>
              </a:tblGrid>
              <a:tr h="370840">
                <a:tc>
                  <a:txBody>
                    <a:bodyPr/>
                    <a:lstStyle/>
                    <a:p>
                      <a:pPr marL="0" marR="0" lvl="0" indent="0" algn="ctr" rtl="0" hangingPunct="0">
                        <a:lnSpc>
                          <a:spcPct val="100000"/>
                        </a:lnSpc>
                        <a:spcBef>
                          <a:spcPts val="0"/>
                        </a:spcBef>
                        <a:spcAft>
                          <a:spcPts val="0"/>
                        </a:spcAft>
                        <a:buNone/>
                        <a:tabLst/>
                      </a:pPr>
                      <a:r>
                        <a:rPr lang="pl-PL" dirty="0">
                          <a:solidFill>
                            <a:srgbClr val="FF0000"/>
                          </a:solidFill>
                        </a:rPr>
                        <a:t>Liczba punktów</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1</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2</a:t>
                      </a:r>
                    </a:p>
                  </a:txBody>
                  <a:tcPr/>
                </a:tc>
                <a:tc>
                  <a:txBody>
                    <a:bodyPr/>
                    <a:lstStyle/>
                    <a:p>
                      <a:pPr marL="0" marR="0" lvl="0" indent="0" algn="ctr" rtl="0" hangingPunct="0">
                        <a:lnSpc>
                          <a:spcPct val="100000"/>
                        </a:lnSpc>
                        <a:spcBef>
                          <a:spcPts val="0"/>
                        </a:spcBef>
                        <a:spcAft>
                          <a:spcPts val="0"/>
                        </a:spcAft>
                        <a:buNone/>
                        <a:tabLst/>
                      </a:pPr>
                      <a:r>
                        <a:rPr lang="pl-PL">
                          <a:solidFill>
                            <a:srgbClr val="FF0000"/>
                          </a:solidFill>
                        </a:rPr>
                        <a:t>3</a:t>
                      </a:r>
                    </a:p>
                  </a:txBody>
                  <a:tcPr/>
                </a:tc>
                <a:extLst>
                  <a:ext uri="{0D108BD9-81ED-4DB2-BD59-A6C34878D82A}">
                    <a16:rowId xmlns:a16="http://schemas.microsoft.com/office/drawing/2014/main" xmlns="" val="2042053110"/>
                  </a:ext>
                </a:extLst>
              </a:tr>
              <a:tr h="370840">
                <a:tc>
                  <a:txBody>
                    <a:bodyPr/>
                    <a:lstStyle/>
                    <a:p>
                      <a:pPr marL="0" marR="0" lvl="0" indent="0" algn="ctr" rtl="0" hangingPunct="0">
                        <a:lnSpc>
                          <a:spcPct val="100000"/>
                        </a:lnSpc>
                        <a:spcBef>
                          <a:spcPts val="0"/>
                        </a:spcBef>
                        <a:spcAft>
                          <a:spcPts val="0"/>
                        </a:spcAft>
                        <a:buNone/>
                        <a:tabLst/>
                      </a:pPr>
                      <a:endParaRPr lang="pl-PL" sz="1600" b="0" i="0" u="none" strike="noStrike" kern="1200" dirty="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Zawartość merytoryczna</a:t>
                      </a:r>
                    </a:p>
                    <a:p>
                      <a:pPr marL="0" marR="0" lvl="0" indent="0" algn="ctr"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gry</a:t>
                      </a:r>
                    </a:p>
                  </a:txBody>
                  <a:tcPr/>
                </a:tc>
                <a:tc>
                  <a:txBody>
                    <a:bodyPr/>
                    <a:lstStyle/>
                    <a:p>
                      <a:pPr marL="0" marR="0" lvl="0" indent="0" algn="just"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Praca słaba pod względem merytorycznym. Brakujące elementy.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Praca dobra pod względem merytoryczny. Brak lub niewielkie błędy.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Praca bardzo dobra merytorycznie. Poprawne, ciekawe  treści. </a:t>
                      </a:r>
                    </a:p>
                  </a:txBody>
                  <a:tcPr/>
                </a:tc>
                <a:extLst>
                  <a:ext uri="{0D108BD9-81ED-4DB2-BD59-A6C34878D82A}">
                    <a16:rowId xmlns:a16="http://schemas.microsoft.com/office/drawing/2014/main" xmlns="" val="3097104791"/>
                  </a:ext>
                </a:extLst>
              </a:tr>
              <a:tr h="370840">
                <a:tc>
                  <a:txBody>
                    <a:bodyPr/>
                    <a:lstStyle/>
                    <a:p>
                      <a:pPr marL="0" marR="0" lvl="0" indent="0" algn="ctr" rtl="0" hangingPunct="0">
                        <a:lnSpc>
                          <a:spcPct val="100000"/>
                        </a:lnSpc>
                        <a:spcBef>
                          <a:spcPts val="0"/>
                        </a:spcBef>
                        <a:spcAft>
                          <a:spcPts val="0"/>
                        </a:spcAft>
                        <a:buNone/>
                        <a:tabLst/>
                      </a:pPr>
                      <a:endParaRPr lang="pl-PL" sz="1600" b="0" i="0" u="none" strike="noStrike" kern="1200">
                        <a:latin typeface="Trebuchet MS" pitchFamily="34"/>
                        <a:ea typeface="Lucida Sans Unicode" pitchFamily="2"/>
                        <a:cs typeface="Mangal" pitchFamily="2"/>
                      </a:endParaRPr>
                    </a:p>
                    <a:p>
                      <a:pPr marL="0" marR="0" lvl="0" indent="0" algn="ctr"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Wrażenia estetyczne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Praca mało czytelna, nieestetyczna, niedbale wykonana.</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Złe rozplanowanie informacji  na stronie.</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Brak elementów graficznych.</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Praca czytelna, estetyczna, staranna.</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rozplanowanie informacji na stronie.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Praca estetyczna, czytelna, przejrzysta, zachęcająca do zapoznania się z nią, bardzo staranna.</a:t>
                      </a:r>
                    </a:p>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Dobre rozplanowanie informacji na stronie. Dobrze dobrana grafika. Praca wyróżniająca się. </a:t>
                      </a:r>
                    </a:p>
                  </a:txBody>
                  <a:tcPr/>
                </a:tc>
                <a:extLst>
                  <a:ext uri="{0D108BD9-81ED-4DB2-BD59-A6C34878D82A}">
                    <a16:rowId xmlns:a16="http://schemas.microsoft.com/office/drawing/2014/main" xmlns="" val="1872313055"/>
                  </a:ext>
                </a:extLst>
              </a:tr>
            </a:tbl>
          </a:graphicData>
        </a:graphic>
      </p:graphicFrame>
      <p:pic>
        <p:nvPicPr>
          <p:cNvPr id="5" name="Picture 2" descr="Grafika, Wykres, Wynik, Obroty, Zysk">
            <a:extLst>
              <a:ext uri="{FF2B5EF4-FFF2-40B4-BE49-F238E27FC236}">
                <a16:creationId xmlns:a16="http://schemas.microsoft.com/office/drawing/2014/main" xmlns="" id="{25D2BC3F-3E2A-477C-BD42-477E4D00B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1" y="1"/>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202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498C6A6-B1AC-4BD3-BBFA-2E0CF84E108F}"/>
              </a:ext>
            </a:extLst>
          </p:cNvPr>
          <p:cNvSpPr>
            <a:spLocks noGrp="1"/>
          </p:cNvSpPr>
          <p:nvPr>
            <p:ph type="title"/>
          </p:nvPr>
        </p:nvSpPr>
        <p:spPr/>
        <p:txBody>
          <a:bodyPr/>
          <a:lstStyle/>
          <a:p>
            <a:pPr algn="ctr"/>
            <a:r>
              <a:rPr lang="pl-PL" b="1" dirty="0">
                <a:solidFill>
                  <a:schemeClr val="accent1"/>
                </a:solidFill>
              </a:rPr>
              <a:t>EWALUACJA</a:t>
            </a:r>
          </a:p>
        </p:txBody>
      </p:sp>
      <p:graphicFrame>
        <p:nvGraphicFramePr>
          <p:cNvPr id="4" name="Symbol zastępczy zawartości 3">
            <a:extLst>
              <a:ext uri="{FF2B5EF4-FFF2-40B4-BE49-F238E27FC236}">
                <a16:creationId xmlns:a16="http://schemas.microsoft.com/office/drawing/2014/main" xmlns="" id="{BC352E42-B4FE-4449-8FDF-BF6455D27CEE}"/>
              </a:ext>
            </a:extLst>
          </p:cNvPr>
          <p:cNvGraphicFramePr>
            <a:graphicFrameLocks noGrp="1"/>
          </p:cNvGraphicFramePr>
          <p:nvPr>
            <p:ph idx="1"/>
            <p:extLst>
              <p:ext uri="{D42A27DB-BD31-4B8C-83A1-F6EECF244321}">
                <p14:modId xmlns:p14="http://schemas.microsoft.com/office/powerpoint/2010/main" val="17410427"/>
              </p:ext>
            </p:extLst>
          </p:nvPr>
        </p:nvGraphicFramePr>
        <p:xfrm>
          <a:off x="896645" y="1825625"/>
          <a:ext cx="10457155" cy="3967480"/>
        </p:xfrm>
        <a:graphic>
          <a:graphicData uri="http://schemas.openxmlformats.org/drawingml/2006/table">
            <a:tbl>
              <a:tblPr firstRow="1" bandRow="1">
                <a:tableStyleId>{5C22544A-7EE6-4342-B048-85BDC9FD1C3A}</a:tableStyleId>
              </a:tblPr>
              <a:tblGrid>
                <a:gridCol w="2570455">
                  <a:extLst>
                    <a:ext uri="{9D8B030D-6E8A-4147-A177-3AD203B41FA5}">
                      <a16:colId xmlns:a16="http://schemas.microsoft.com/office/drawing/2014/main" xmlns="" val="194375861"/>
                    </a:ext>
                  </a:extLst>
                </a:gridCol>
                <a:gridCol w="2628900">
                  <a:extLst>
                    <a:ext uri="{9D8B030D-6E8A-4147-A177-3AD203B41FA5}">
                      <a16:colId xmlns:a16="http://schemas.microsoft.com/office/drawing/2014/main" xmlns="" val="3670639993"/>
                    </a:ext>
                  </a:extLst>
                </a:gridCol>
                <a:gridCol w="2628900">
                  <a:extLst>
                    <a:ext uri="{9D8B030D-6E8A-4147-A177-3AD203B41FA5}">
                      <a16:colId xmlns:a16="http://schemas.microsoft.com/office/drawing/2014/main" xmlns="" val="3018315303"/>
                    </a:ext>
                  </a:extLst>
                </a:gridCol>
                <a:gridCol w="2628900">
                  <a:extLst>
                    <a:ext uri="{9D8B030D-6E8A-4147-A177-3AD203B41FA5}">
                      <a16:colId xmlns:a16="http://schemas.microsoft.com/office/drawing/2014/main" xmlns="" val="4121238020"/>
                    </a:ext>
                  </a:extLst>
                </a:gridCol>
              </a:tblGrid>
              <a:tr h="370840">
                <a:tc>
                  <a:txBody>
                    <a:bodyPr/>
                    <a:lstStyle/>
                    <a:p>
                      <a:pPr marL="0" marR="0" lvl="0" indent="0" algn="ctr" rtl="0" hangingPunct="0">
                        <a:lnSpc>
                          <a:spcPct val="100000"/>
                        </a:lnSpc>
                        <a:spcBef>
                          <a:spcPts val="0"/>
                        </a:spcBef>
                        <a:spcAft>
                          <a:spcPts val="0"/>
                        </a:spcAft>
                        <a:buNone/>
                        <a:tabLst/>
                      </a:pPr>
                      <a:r>
                        <a:rPr lang="pl-PL" sz="1800" b="0" i="0" u="none" strike="noStrike" kern="1200" dirty="0">
                          <a:solidFill>
                            <a:srgbClr val="C00000"/>
                          </a:solidFill>
                          <a:latin typeface="Arial" pitchFamily="18"/>
                          <a:ea typeface="Lucida Sans Unicode" pitchFamily="2"/>
                          <a:cs typeface="Mangal" pitchFamily="2"/>
                        </a:rPr>
                        <a:t>Liczba punktów</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C00000"/>
                          </a:solidFill>
                          <a:latin typeface="Arial" pitchFamily="18"/>
                          <a:ea typeface="Lucida Sans Unicode" pitchFamily="2"/>
                          <a:cs typeface="Mangal" pitchFamily="2"/>
                        </a:rPr>
                        <a:t>1</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C00000"/>
                          </a:solidFill>
                          <a:latin typeface="Arial" pitchFamily="18"/>
                          <a:ea typeface="Lucida Sans Unicode" pitchFamily="2"/>
                          <a:cs typeface="Mangal" pitchFamily="2"/>
                        </a:rPr>
                        <a:t>2</a:t>
                      </a:r>
                    </a:p>
                  </a:txBody>
                  <a:tcPr/>
                </a:tc>
                <a:tc>
                  <a:txBody>
                    <a:bodyPr/>
                    <a:lstStyle/>
                    <a:p>
                      <a:pPr marL="0" marR="0" lvl="0" indent="0" algn="ctr" rtl="0" hangingPunct="0">
                        <a:lnSpc>
                          <a:spcPct val="100000"/>
                        </a:lnSpc>
                        <a:spcBef>
                          <a:spcPts val="0"/>
                        </a:spcBef>
                        <a:spcAft>
                          <a:spcPts val="0"/>
                        </a:spcAft>
                        <a:buNone/>
                        <a:tabLst/>
                      </a:pPr>
                      <a:r>
                        <a:rPr lang="pl-PL" sz="1800" b="0" i="0" u="none" strike="noStrike" kern="1200">
                          <a:solidFill>
                            <a:srgbClr val="C00000"/>
                          </a:solidFill>
                          <a:latin typeface="Arial" pitchFamily="18"/>
                          <a:ea typeface="Lucida Sans Unicode" pitchFamily="2"/>
                          <a:cs typeface="Mangal" pitchFamily="2"/>
                        </a:rPr>
                        <a:t>3</a:t>
                      </a:r>
                    </a:p>
                  </a:txBody>
                  <a:tcPr/>
                </a:tc>
                <a:extLst>
                  <a:ext uri="{0D108BD9-81ED-4DB2-BD59-A6C34878D82A}">
                    <a16:rowId xmlns:a16="http://schemas.microsoft.com/office/drawing/2014/main" xmlns="" val="3849557604"/>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Zaangażowanie grupy w pracę  </a:t>
                      </a:r>
                      <a:br>
                        <a:rPr lang="pl-PL" sz="1600" b="0" i="0" u="none" strike="noStrike" kern="1200" dirty="0">
                          <a:latin typeface="Trebuchet MS" pitchFamily="34"/>
                          <a:ea typeface="Lucida Sans Unicode" pitchFamily="2"/>
                          <a:cs typeface="Mangal" pitchFamily="2"/>
                        </a:rPr>
                      </a:br>
                      <a:r>
                        <a:rPr lang="pl-PL" sz="1600" b="0" i="0" u="none" strike="noStrike" kern="1200" dirty="0">
                          <a:latin typeface="Trebuchet MS" pitchFamily="34"/>
                          <a:ea typeface="Lucida Sans Unicode" pitchFamily="2"/>
                          <a:cs typeface="Mangal" pitchFamily="2"/>
                        </a:rPr>
                        <a:t>i</a:t>
                      </a:r>
                      <a:br>
                        <a:rPr lang="pl-PL" sz="1600" b="0" i="0" u="none" strike="noStrike" kern="1200" dirty="0">
                          <a:latin typeface="Trebuchet MS" pitchFamily="34"/>
                          <a:ea typeface="Lucida Sans Unicode" pitchFamily="2"/>
                          <a:cs typeface="Mangal" pitchFamily="2"/>
                        </a:rPr>
                      </a:br>
                      <a:r>
                        <a:rPr lang="pl-PL" sz="1600" b="0" i="0" u="none" strike="noStrike" kern="1200" dirty="0">
                          <a:latin typeface="Trebuchet MS" pitchFamily="34"/>
                          <a:ea typeface="Lucida Sans Unicode" pitchFamily="2"/>
                          <a:cs typeface="Mangal" pitchFamily="2"/>
                        </a:rPr>
                        <a:t> umiejętność współpracy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Brak zaangażowania wszystkich członków grupy w pracę i kreatywną współpracę.</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Dobre zaangażowanie w pracę wszystkich członków grupy. Umiejętność współpracy na zadawalającym poziomie.</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a:latin typeface="Trebuchet MS" pitchFamily="34"/>
                          <a:ea typeface="Lucida Sans Unicode" pitchFamily="2"/>
                          <a:cs typeface="Mangal" pitchFamily="2"/>
                        </a:rPr>
                        <a:t>Pełne zaangażowanie w pracę wszystkich członków grupy. Wzajemne motywowanie się do pracy. Umiejętność współpracy w grupie na wysokim poziomie.</a:t>
                      </a:r>
                    </a:p>
                  </a:txBody>
                  <a:tcPr/>
                </a:tc>
                <a:extLst>
                  <a:ext uri="{0D108BD9-81ED-4DB2-BD59-A6C34878D82A}">
                    <a16:rowId xmlns:a16="http://schemas.microsoft.com/office/drawing/2014/main" xmlns="" val="323297080"/>
                  </a:ext>
                </a:extLst>
              </a:tr>
              <a:tr h="370840">
                <a:tc>
                  <a:txBody>
                    <a:bodyPr/>
                    <a:lstStyle/>
                    <a:p>
                      <a:pPr marL="0" marR="0" lvl="0" indent="0" algn="ctr"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a:t>
                      </a:r>
                    </a:p>
                    <a:p>
                      <a:pPr marL="0" marR="0" lvl="0" indent="0" algn="ctr"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gry</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mało czytelna, pobieżna, nie budząca zainteresowania. Brak odpowiedzi na pytania nauczyciela i uczniów.</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czytelna, dobra, interesująca. Brak satysfakcjonujących odpowiedzi na stawiane pytania.</a:t>
                      </a:r>
                    </a:p>
                  </a:txBody>
                  <a:tcPr/>
                </a:tc>
                <a:tc>
                  <a:txBody>
                    <a:bodyPr/>
                    <a:lstStyle/>
                    <a:p>
                      <a:pPr marL="0" marR="0" lvl="0" indent="0" rtl="0" hangingPunct="0">
                        <a:lnSpc>
                          <a:spcPct val="100000"/>
                        </a:lnSpc>
                        <a:spcBef>
                          <a:spcPts val="0"/>
                        </a:spcBef>
                        <a:spcAft>
                          <a:spcPts val="0"/>
                        </a:spcAft>
                        <a:buNone/>
                        <a:tabLst/>
                      </a:pPr>
                      <a:r>
                        <a:rPr lang="pl-PL" sz="1600" b="0" i="0" u="none" strike="noStrike" kern="1200" dirty="0">
                          <a:latin typeface="Trebuchet MS" pitchFamily="34"/>
                          <a:ea typeface="Lucida Sans Unicode" pitchFamily="2"/>
                          <a:cs typeface="Mangal" pitchFamily="2"/>
                        </a:rPr>
                        <a:t>Prezentacja ładna, wyczerpująca, zachęcająca do zagrania w grę. Poprawne odpowiedzi na pytania sprawdzające nauczyciela oraz pytania innych uczniów.</a:t>
                      </a:r>
                    </a:p>
                  </a:txBody>
                  <a:tcPr/>
                </a:tc>
                <a:extLst>
                  <a:ext uri="{0D108BD9-81ED-4DB2-BD59-A6C34878D82A}">
                    <a16:rowId xmlns:a16="http://schemas.microsoft.com/office/drawing/2014/main" xmlns="" val="943755824"/>
                  </a:ext>
                </a:extLst>
              </a:tr>
            </a:tbl>
          </a:graphicData>
        </a:graphic>
      </p:graphicFrame>
      <p:pic>
        <p:nvPicPr>
          <p:cNvPr id="8" name="Picture 2" descr="Grafika, Wykres, Wynik, Obroty, Zysk">
            <a:extLst>
              <a:ext uri="{FF2B5EF4-FFF2-40B4-BE49-F238E27FC236}">
                <a16:creationId xmlns:a16="http://schemas.microsoft.com/office/drawing/2014/main" xmlns="" id="{20F32495-966B-4785-98C1-10A3226E0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5679"/>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60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F45C5FA-DE91-4CAA-B853-1EC6D259905E}"/>
              </a:ext>
            </a:extLst>
          </p:cNvPr>
          <p:cNvSpPr>
            <a:spLocks noGrp="1"/>
          </p:cNvSpPr>
          <p:nvPr>
            <p:ph type="title"/>
          </p:nvPr>
        </p:nvSpPr>
        <p:spPr/>
        <p:txBody>
          <a:bodyPr/>
          <a:lstStyle/>
          <a:p>
            <a:pPr algn="ctr"/>
            <a:r>
              <a:rPr lang="pl-PL" b="1" dirty="0">
                <a:solidFill>
                  <a:schemeClr val="accent1">
                    <a:lumMod val="75000"/>
                  </a:schemeClr>
                </a:solidFill>
              </a:rPr>
              <a:t>EWALUACJA - OCENA</a:t>
            </a:r>
          </a:p>
        </p:txBody>
      </p:sp>
      <p:graphicFrame>
        <p:nvGraphicFramePr>
          <p:cNvPr id="4" name="Symbol zastępczy zawartości 3">
            <a:extLst>
              <a:ext uri="{FF2B5EF4-FFF2-40B4-BE49-F238E27FC236}">
                <a16:creationId xmlns:a16="http://schemas.microsoft.com/office/drawing/2014/main" xmlns="" id="{55CA3591-DA42-4A25-A26C-2E3B85EE6AB6}"/>
              </a:ext>
            </a:extLst>
          </p:cNvPr>
          <p:cNvGraphicFramePr>
            <a:graphicFrameLocks noGrp="1"/>
          </p:cNvGraphicFramePr>
          <p:nvPr>
            <p:ph idx="1"/>
            <p:extLst>
              <p:ext uri="{D42A27DB-BD31-4B8C-83A1-F6EECF244321}">
                <p14:modId xmlns:p14="http://schemas.microsoft.com/office/powerpoint/2010/main" val="334556983"/>
              </p:ext>
            </p:extLst>
          </p:nvPr>
        </p:nvGraphicFramePr>
        <p:xfrm>
          <a:off x="838200" y="1825625"/>
          <a:ext cx="10515600" cy="3114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928877121"/>
                    </a:ext>
                  </a:extLst>
                </a:gridCol>
                <a:gridCol w="5257800">
                  <a:extLst>
                    <a:ext uri="{9D8B030D-6E8A-4147-A177-3AD203B41FA5}">
                      <a16:colId xmlns:a16="http://schemas.microsoft.com/office/drawing/2014/main" xmlns="" val="3823781894"/>
                    </a:ext>
                  </a:extLst>
                </a:gridCol>
              </a:tblGrid>
              <a:tr h="370840">
                <a:tc>
                  <a:txBody>
                    <a:bodyPr/>
                    <a:lstStyle/>
                    <a:p>
                      <a:pPr algn="ctr"/>
                      <a:r>
                        <a:rPr lang="pl-PL" dirty="0"/>
                        <a:t>PUNKTY</a:t>
                      </a:r>
                    </a:p>
                  </a:txBody>
                  <a:tcPr/>
                </a:tc>
                <a:tc>
                  <a:txBody>
                    <a:bodyPr/>
                    <a:lstStyle/>
                    <a:p>
                      <a:pPr algn="ctr"/>
                      <a:r>
                        <a:rPr lang="pl-PL" dirty="0"/>
                        <a:t>OCENA</a:t>
                      </a:r>
                    </a:p>
                  </a:txBody>
                  <a:tcPr/>
                </a:tc>
                <a:extLst>
                  <a:ext uri="{0D108BD9-81ED-4DB2-BD59-A6C34878D82A}">
                    <a16:rowId xmlns:a16="http://schemas.microsoft.com/office/drawing/2014/main" xmlns="" val="2782760682"/>
                  </a:ext>
                </a:extLst>
              </a:tr>
              <a:tr h="370840">
                <a:tc>
                  <a:txBody>
                    <a:bodyPr/>
                    <a:lstStyle/>
                    <a:p>
                      <a:pPr algn="ctr"/>
                      <a:r>
                        <a:rPr lang="pl-PL" sz="2400" dirty="0">
                          <a:latin typeface="Franklin Gothic Medium" panose="020B0603020102020204" pitchFamily="34" charset="0"/>
                        </a:rPr>
                        <a:t>&lt;4</a:t>
                      </a:r>
                    </a:p>
                  </a:txBody>
                  <a:tcPr/>
                </a:tc>
                <a:tc>
                  <a:txBody>
                    <a:bodyPr/>
                    <a:lstStyle/>
                    <a:p>
                      <a:pPr algn="ctr"/>
                      <a:r>
                        <a:rPr lang="pl-PL" sz="2400" dirty="0">
                          <a:latin typeface="Franklin Gothic Medium" panose="020B0603020102020204" pitchFamily="34" charset="0"/>
                        </a:rPr>
                        <a:t>niedostateczna</a:t>
                      </a:r>
                    </a:p>
                  </a:txBody>
                  <a:tcPr/>
                </a:tc>
                <a:extLst>
                  <a:ext uri="{0D108BD9-81ED-4DB2-BD59-A6C34878D82A}">
                    <a16:rowId xmlns:a16="http://schemas.microsoft.com/office/drawing/2014/main" xmlns="" val="1354003958"/>
                  </a:ext>
                </a:extLst>
              </a:tr>
              <a:tr h="370840">
                <a:tc>
                  <a:txBody>
                    <a:bodyPr/>
                    <a:lstStyle/>
                    <a:p>
                      <a:pPr algn="ctr"/>
                      <a:r>
                        <a:rPr lang="pl-PL" sz="2400" dirty="0">
                          <a:latin typeface="Franklin Gothic Medium" panose="020B0603020102020204" pitchFamily="34" charset="0"/>
                        </a:rPr>
                        <a:t>4-5</a:t>
                      </a:r>
                    </a:p>
                  </a:txBody>
                  <a:tcPr/>
                </a:tc>
                <a:tc>
                  <a:txBody>
                    <a:bodyPr/>
                    <a:lstStyle/>
                    <a:p>
                      <a:pPr algn="ctr"/>
                      <a:r>
                        <a:rPr lang="pl-PL" sz="2400" dirty="0">
                          <a:latin typeface="Franklin Gothic Medium" panose="020B0603020102020204" pitchFamily="34" charset="0"/>
                        </a:rPr>
                        <a:t>dopuszczająca</a:t>
                      </a:r>
                    </a:p>
                  </a:txBody>
                  <a:tcPr/>
                </a:tc>
                <a:extLst>
                  <a:ext uri="{0D108BD9-81ED-4DB2-BD59-A6C34878D82A}">
                    <a16:rowId xmlns:a16="http://schemas.microsoft.com/office/drawing/2014/main" xmlns="" val="3047020432"/>
                  </a:ext>
                </a:extLst>
              </a:tr>
              <a:tr h="370840">
                <a:tc>
                  <a:txBody>
                    <a:bodyPr/>
                    <a:lstStyle/>
                    <a:p>
                      <a:pPr algn="ctr"/>
                      <a:r>
                        <a:rPr lang="pl-PL" sz="2400" dirty="0">
                          <a:latin typeface="Franklin Gothic Medium" panose="020B0603020102020204" pitchFamily="34" charset="0"/>
                        </a:rPr>
                        <a:t>6-7</a:t>
                      </a:r>
                    </a:p>
                  </a:txBody>
                  <a:tcPr/>
                </a:tc>
                <a:tc>
                  <a:txBody>
                    <a:bodyPr/>
                    <a:lstStyle/>
                    <a:p>
                      <a:pPr algn="ctr"/>
                      <a:r>
                        <a:rPr lang="pl-PL" sz="2400" dirty="0">
                          <a:latin typeface="Franklin Gothic Medium" panose="020B0603020102020204" pitchFamily="34" charset="0"/>
                        </a:rPr>
                        <a:t>dostateczna</a:t>
                      </a:r>
                    </a:p>
                  </a:txBody>
                  <a:tcPr/>
                </a:tc>
                <a:extLst>
                  <a:ext uri="{0D108BD9-81ED-4DB2-BD59-A6C34878D82A}">
                    <a16:rowId xmlns:a16="http://schemas.microsoft.com/office/drawing/2014/main" xmlns="" val="2659052943"/>
                  </a:ext>
                </a:extLst>
              </a:tr>
              <a:tr h="370840">
                <a:tc>
                  <a:txBody>
                    <a:bodyPr/>
                    <a:lstStyle/>
                    <a:p>
                      <a:pPr algn="ctr"/>
                      <a:r>
                        <a:rPr lang="pl-PL" sz="2400" dirty="0">
                          <a:latin typeface="Franklin Gothic Medium" panose="020B0603020102020204" pitchFamily="34" charset="0"/>
                        </a:rPr>
                        <a:t>8-9</a:t>
                      </a:r>
                    </a:p>
                  </a:txBody>
                  <a:tcPr/>
                </a:tc>
                <a:tc>
                  <a:txBody>
                    <a:bodyPr/>
                    <a:lstStyle/>
                    <a:p>
                      <a:pPr algn="ctr"/>
                      <a:r>
                        <a:rPr lang="pl-PL" sz="2400" dirty="0">
                          <a:latin typeface="Franklin Gothic Medium" panose="020B0603020102020204" pitchFamily="34" charset="0"/>
                        </a:rPr>
                        <a:t>dobra</a:t>
                      </a:r>
                    </a:p>
                  </a:txBody>
                  <a:tcPr/>
                </a:tc>
                <a:extLst>
                  <a:ext uri="{0D108BD9-81ED-4DB2-BD59-A6C34878D82A}">
                    <a16:rowId xmlns:a16="http://schemas.microsoft.com/office/drawing/2014/main" xmlns="" val="522470146"/>
                  </a:ext>
                </a:extLst>
              </a:tr>
              <a:tr h="370840">
                <a:tc>
                  <a:txBody>
                    <a:bodyPr/>
                    <a:lstStyle/>
                    <a:p>
                      <a:pPr algn="ctr"/>
                      <a:r>
                        <a:rPr lang="pl-PL" sz="2400" dirty="0">
                          <a:latin typeface="Franklin Gothic Medium" panose="020B0603020102020204" pitchFamily="34" charset="0"/>
                        </a:rPr>
                        <a:t>10-11</a:t>
                      </a:r>
                    </a:p>
                  </a:txBody>
                  <a:tcPr/>
                </a:tc>
                <a:tc>
                  <a:txBody>
                    <a:bodyPr/>
                    <a:lstStyle/>
                    <a:p>
                      <a:pPr algn="ctr"/>
                      <a:r>
                        <a:rPr lang="pl-PL" sz="2400" dirty="0">
                          <a:latin typeface="Franklin Gothic Medium" panose="020B0603020102020204" pitchFamily="34" charset="0"/>
                        </a:rPr>
                        <a:t>bardzo dobra</a:t>
                      </a:r>
                    </a:p>
                  </a:txBody>
                  <a:tcPr/>
                </a:tc>
                <a:extLst>
                  <a:ext uri="{0D108BD9-81ED-4DB2-BD59-A6C34878D82A}">
                    <a16:rowId xmlns:a16="http://schemas.microsoft.com/office/drawing/2014/main" xmlns="" val="2148441862"/>
                  </a:ext>
                </a:extLst>
              </a:tr>
              <a:tr h="370840">
                <a:tc>
                  <a:txBody>
                    <a:bodyPr/>
                    <a:lstStyle/>
                    <a:p>
                      <a:pPr algn="ctr"/>
                      <a:r>
                        <a:rPr lang="pl-PL" sz="2400" dirty="0">
                          <a:latin typeface="Franklin Gothic Medium" panose="020B0603020102020204" pitchFamily="34" charset="0"/>
                        </a:rPr>
                        <a:t>12</a:t>
                      </a:r>
                    </a:p>
                  </a:txBody>
                  <a:tcPr/>
                </a:tc>
                <a:tc>
                  <a:txBody>
                    <a:bodyPr/>
                    <a:lstStyle/>
                    <a:p>
                      <a:pPr algn="ctr"/>
                      <a:r>
                        <a:rPr lang="pl-PL" sz="2400" dirty="0">
                          <a:latin typeface="Franklin Gothic Medium" panose="020B0603020102020204" pitchFamily="34" charset="0"/>
                        </a:rPr>
                        <a:t>celująca</a:t>
                      </a:r>
                    </a:p>
                  </a:txBody>
                  <a:tcPr/>
                </a:tc>
                <a:extLst>
                  <a:ext uri="{0D108BD9-81ED-4DB2-BD59-A6C34878D82A}">
                    <a16:rowId xmlns:a16="http://schemas.microsoft.com/office/drawing/2014/main" xmlns="" val="3963016027"/>
                  </a:ext>
                </a:extLst>
              </a:tr>
            </a:tbl>
          </a:graphicData>
        </a:graphic>
      </p:graphicFrame>
      <p:pic>
        <p:nvPicPr>
          <p:cNvPr id="6" name="Picture 2" descr="Grafika, Wykres, Wynik, Obroty, Zysk">
            <a:extLst>
              <a:ext uri="{FF2B5EF4-FFF2-40B4-BE49-F238E27FC236}">
                <a16:creationId xmlns:a16="http://schemas.microsoft.com/office/drawing/2014/main" xmlns="" id="{9EA5F7A8-EEED-4732-BB77-1106F582D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0" y="15679"/>
            <a:ext cx="2032000" cy="179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65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88521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V="1">
            <a:off x="7620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CA2CE951-9374-44CD-8854-E83E237E3EC6}"/>
              </a:ext>
            </a:extLst>
          </p:cNvPr>
          <p:cNvSpPr>
            <a:spLocks noGrp="1"/>
          </p:cNvSpPr>
          <p:nvPr>
            <p:ph type="title"/>
          </p:nvPr>
        </p:nvSpPr>
        <p:spPr>
          <a:xfrm>
            <a:off x="1024129" y="585216"/>
            <a:ext cx="5062511" cy="1499616"/>
          </a:xfrm>
        </p:spPr>
        <p:txBody>
          <a:bodyPr>
            <a:normAutofit/>
          </a:bodyPr>
          <a:lstStyle/>
          <a:p>
            <a:r>
              <a:rPr lang="pl-PL" b="1">
                <a:solidFill>
                  <a:srgbClr val="FFFFFF"/>
                </a:solidFill>
              </a:rPr>
              <a:t>KONKLUZJA</a:t>
            </a:r>
          </a:p>
        </p:txBody>
      </p:sp>
      <p:sp>
        <p:nvSpPr>
          <p:cNvPr id="3" name="Symbol zastępczy zawartości 2">
            <a:extLst>
              <a:ext uri="{FF2B5EF4-FFF2-40B4-BE49-F238E27FC236}">
                <a16:creationId xmlns:a16="http://schemas.microsoft.com/office/drawing/2014/main" xmlns="" id="{2534CC96-33A9-4416-ABF8-D88C7CC822F8}"/>
              </a:ext>
            </a:extLst>
          </p:cNvPr>
          <p:cNvSpPr>
            <a:spLocks noGrp="1"/>
          </p:cNvSpPr>
          <p:nvPr>
            <p:ph idx="1"/>
          </p:nvPr>
        </p:nvSpPr>
        <p:spPr>
          <a:xfrm>
            <a:off x="1024129" y="2286000"/>
            <a:ext cx="5081232" cy="3931920"/>
          </a:xfrm>
        </p:spPr>
        <p:txBody>
          <a:bodyPr>
            <a:normAutofit fontScale="92500" lnSpcReduction="10000"/>
          </a:bodyPr>
          <a:lstStyle/>
          <a:p>
            <a:pPr marL="0" lvl="0" indent="0">
              <a:buNone/>
            </a:pPr>
            <a:r>
              <a:rPr lang="pl-PL" sz="1700" dirty="0">
                <a:solidFill>
                  <a:srgbClr val="FFFFFF"/>
                </a:solidFill>
              </a:rPr>
              <a:t>Jakie korzyści osiągnęliście z realizacji tego projektu?</a:t>
            </a:r>
          </a:p>
          <a:p>
            <a:pPr marL="342900" lvl="0" indent="-342900">
              <a:buAutoNum type="arabicPeriod"/>
            </a:pPr>
            <a:r>
              <a:rPr lang="pl-PL" sz="1700" dirty="0">
                <a:solidFill>
                  <a:srgbClr val="FFFFFF"/>
                </a:solidFill>
              </a:rPr>
              <a:t>Mogliście zabawić się w Twórców gier planszowych.</a:t>
            </a:r>
          </a:p>
          <a:p>
            <a:pPr marL="342900" lvl="0" indent="-342900">
              <a:buAutoNum type="arabicPeriod"/>
            </a:pPr>
            <a:r>
              <a:rPr lang="pl-PL" sz="1700" dirty="0">
                <a:solidFill>
                  <a:srgbClr val="FFFFFF"/>
                </a:solidFill>
              </a:rPr>
              <a:t>Zobaczyliście, że wykonanie dobrej gry planszowej nie jest łatwe.</a:t>
            </a:r>
          </a:p>
          <a:p>
            <a:pPr marL="342900" lvl="0" indent="-342900">
              <a:buAutoNum type="arabicPeriod"/>
            </a:pPr>
            <a:r>
              <a:rPr lang="pl-PL" sz="1700" dirty="0">
                <a:solidFill>
                  <a:srgbClr val="FFFFFF"/>
                </a:solidFill>
              </a:rPr>
              <a:t>Mogliście w praktyce zastosować Waszą wiedzę i umiejętności matematyczne. </a:t>
            </a:r>
          </a:p>
          <a:p>
            <a:pPr marL="342900" lvl="0" indent="-342900">
              <a:buAutoNum type="arabicPeriod"/>
            </a:pPr>
            <a:r>
              <a:rPr lang="pl-PL" sz="1700" dirty="0">
                <a:solidFill>
                  <a:srgbClr val="FFFFFF"/>
                </a:solidFill>
              </a:rPr>
              <a:t>Mogliście w ciekawy sposób utrwalić Waszą wiedzę.</a:t>
            </a:r>
          </a:p>
          <a:p>
            <a:pPr marL="342900" lvl="0" indent="-342900">
              <a:buAutoNum type="arabicPeriod"/>
            </a:pPr>
            <a:r>
              <a:rPr lang="pl-PL" sz="1700" dirty="0">
                <a:solidFill>
                  <a:srgbClr val="FFFFFF"/>
                </a:solidFill>
              </a:rPr>
              <a:t>Nauczyliście się wykorzystywać Internet jako źródło informacji.</a:t>
            </a:r>
          </a:p>
          <a:p>
            <a:pPr marL="342900" lvl="0" indent="-342900">
              <a:buAutoNum type="arabicPeriod"/>
            </a:pPr>
            <a:r>
              <a:rPr lang="pl-PL" sz="1700" dirty="0">
                <a:solidFill>
                  <a:srgbClr val="FFFFFF"/>
                </a:solidFill>
              </a:rPr>
              <a:t>Nauczyliście się opracowywać te informacje w różnych formach.</a:t>
            </a:r>
          </a:p>
          <a:p>
            <a:pPr marL="342900" lvl="0" indent="-342900">
              <a:buAutoNum type="arabicPeriod"/>
            </a:pPr>
            <a:r>
              <a:rPr lang="pl-PL" sz="1700" dirty="0">
                <a:solidFill>
                  <a:srgbClr val="FFFFFF"/>
                </a:solidFill>
              </a:rPr>
              <a:t>Uczyliście się trudnej sztuki współpracy w grupie.</a:t>
            </a:r>
          </a:p>
          <a:p>
            <a:pPr marL="342900" lvl="0" indent="-342900">
              <a:buAutoNum type="arabicPeriod"/>
            </a:pPr>
            <a:r>
              <a:rPr lang="pl-PL" sz="1700" dirty="0">
                <a:solidFill>
                  <a:srgbClr val="FFFFFF"/>
                </a:solidFill>
              </a:rPr>
              <a:t>Mogliście Waszą pracę zaprezentować na forum klasy i podzielić się tym samym Waszymi umiejętnościami.</a:t>
            </a:r>
          </a:p>
          <a:p>
            <a:endParaRPr lang="pl-PL" sz="1700" dirty="0">
              <a:solidFill>
                <a:srgbClr val="FFFFFF"/>
              </a:solidFill>
            </a:endParaRPr>
          </a:p>
        </p:txBody>
      </p:sp>
      <p:pic>
        <p:nvPicPr>
          <p:cNvPr id="8" name="Picture 2" descr="Sowa, Ptak, Książka, Wise, Natura, Znak">
            <a:extLst>
              <a:ext uri="{FF2B5EF4-FFF2-40B4-BE49-F238E27FC236}">
                <a16:creationId xmlns:a16="http://schemas.microsoft.com/office/drawing/2014/main" xmlns="" id="{0E43EDCD-A1B2-4BD5-834E-99DD8D7EDC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20" r="27753" b="2"/>
          <a:stretch/>
        </p:blipFill>
        <p:spPr bwMode="auto">
          <a:xfrm>
            <a:off x="7647216"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916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kienka, Edukacja, Stos, Czerwony, Kobieta, Blask">
            <a:extLst>
              <a:ext uri="{FF2B5EF4-FFF2-40B4-BE49-F238E27FC236}">
                <a16:creationId xmlns:a16="http://schemas.microsoft.com/office/drawing/2014/main" xmlns="" id="{BBF44FAB-12F6-40ED-8402-AE068B95B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449" r="4958"/>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55323C"/>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1A343544-FAA8-45BD-ABC2-205114955889}"/>
              </a:ext>
            </a:extLst>
          </p:cNvPr>
          <p:cNvSpPr>
            <a:spLocks noGrp="1"/>
          </p:cNvSpPr>
          <p:nvPr>
            <p:ph type="title"/>
          </p:nvPr>
        </p:nvSpPr>
        <p:spPr>
          <a:xfrm>
            <a:off x="4965430" y="629268"/>
            <a:ext cx="6586491" cy="1286160"/>
          </a:xfrm>
        </p:spPr>
        <p:txBody>
          <a:bodyPr anchor="b">
            <a:normAutofit/>
          </a:bodyPr>
          <a:lstStyle/>
          <a:p>
            <a:r>
              <a:rPr lang="pl-PL" sz="4100" b="1"/>
              <a:t>PORADNIK DLA NAUCZYCIELA</a:t>
            </a:r>
          </a:p>
        </p:txBody>
      </p:sp>
      <p:sp>
        <p:nvSpPr>
          <p:cNvPr id="3" name="Symbol zastępczy zawartości 2">
            <a:extLst>
              <a:ext uri="{FF2B5EF4-FFF2-40B4-BE49-F238E27FC236}">
                <a16:creationId xmlns:a16="http://schemas.microsoft.com/office/drawing/2014/main" xmlns="" id="{B759AF19-AE72-4DBE-A964-8B6F4B1F3BE0}"/>
              </a:ext>
            </a:extLst>
          </p:cNvPr>
          <p:cNvSpPr>
            <a:spLocks noGrp="1"/>
          </p:cNvSpPr>
          <p:nvPr>
            <p:ph idx="1"/>
          </p:nvPr>
        </p:nvSpPr>
        <p:spPr>
          <a:xfrm>
            <a:off x="4965431" y="2438400"/>
            <a:ext cx="6586489" cy="3785419"/>
          </a:xfrm>
        </p:spPr>
        <p:txBody>
          <a:bodyPr>
            <a:normAutofit/>
          </a:bodyPr>
          <a:lstStyle/>
          <a:p>
            <a:pPr lvl="0">
              <a:spcBef>
                <a:spcPts val="475"/>
              </a:spcBef>
              <a:spcAft>
                <a:spcPts val="600"/>
              </a:spcAft>
            </a:pPr>
            <a:r>
              <a:rPr lang="pl-PL" sz="1400">
                <a:latin typeface="Trebuchet MS" pitchFamily="34"/>
              </a:rPr>
              <a:t> Podział na grupy może być dokonany według innych kryteriów, np. ze względu na możliwości poznawcze uczniów, ich umiejętności, zainteresowania, tak aby „równo” rozłożyć siły w poszczególnych grupach.</a:t>
            </a:r>
          </a:p>
          <a:p>
            <a:pPr lvl="0">
              <a:spcBef>
                <a:spcPts val="475"/>
              </a:spcBef>
              <a:spcAft>
                <a:spcPts val="600"/>
              </a:spcAft>
            </a:pPr>
            <a:r>
              <a:rPr lang="pl-PL" sz="1400">
                <a:latin typeface="Trebuchet MS" pitchFamily="34"/>
              </a:rPr>
              <a:t>Nauczyciel  powinien dokładnie przeanalizować treści wspólnie </a:t>
            </a:r>
            <a:br>
              <a:rPr lang="pl-PL" sz="1400">
                <a:latin typeface="Trebuchet MS" pitchFamily="34"/>
              </a:rPr>
            </a:br>
            <a:r>
              <a:rPr lang="pl-PL" sz="1400">
                <a:latin typeface="Trebuchet MS" pitchFamily="34"/>
              </a:rPr>
              <a:t>z uczniami, aż do momentu ich zrozumienia przez uczniów. Powinien jednak bardziej służyć im pomocą, radą, wyjaśnieniami, a nie wyręczeniem, czy gotowymi rozwiązaniami. Taka metoda będzie też dobrą formą do wdrażania do samodzielności.</a:t>
            </a:r>
          </a:p>
          <a:p>
            <a:pPr lvl="0">
              <a:spcBef>
                <a:spcPts val="475"/>
              </a:spcBef>
              <a:spcAft>
                <a:spcPts val="600"/>
              </a:spcAft>
            </a:pPr>
            <a:r>
              <a:rPr lang="pl-PL" sz="1400">
                <a:latin typeface="Trebuchet MS" pitchFamily="34"/>
              </a:rPr>
              <a:t>Jako przygotowanie do projektu należy poprosić uczniów </a:t>
            </a:r>
            <a:br>
              <a:rPr lang="pl-PL" sz="1400">
                <a:latin typeface="Trebuchet MS" pitchFamily="34"/>
              </a:rPr>
            </a:br>
            <a:r>
              <a:rPr lang="pl-PL" sz="1400">
                <a:latin typeface="Trebuchet MS" pitchFamily="34"/>
              </a:rPr>
              <a:t>o przyniesienie z domu gier planszowych </a:t>
            </a:r>
            <a:br>
              <a:rPr lang="pl-PL" sz="1400">
                <a:latin typeface="Trebuchet MS" pitchFamily="34"/>
              </a:rPr>
            </a:br>
            <a:r>
              <a:rPr lang="pl-PL" sz="1400">
                <a:latin typeface="Trebuchet MS" pitchFamily="34"/>
              </a:rPr>
              <a:t>( ewentualnie nauczyciel powinien się o nie zatroszczyć)</a:t>
            </a:r>
          </a:p>
          <a:p>
            <a:pPr lvl="0">
              <a:spcBef>
                <a:spcPts val="475"/>
              </a:spcBef>
              <a:spcAft>
                <a:spcPts val="600"/>
              </a:spcAft>
            </a:pPr>
            <a:r>
              <a:rPr lang="pl-PL" sz="1400">
                <a:latin typeface="Trebuchet MS" pitchFamily="34"/>
              </a:rPr>
              <a:t> Nauczyciel może pomóc uczniom tworząc roboczy plan pracy, wyznaczając tym samym cele na poszczególne zajęcia. Może również zostawić uczniom dowolność  -wtedy sami ustalają plan działania, posiłkując się zasugerowanym. </a:t>
            </a:r>
          </a:p>
          <a:p>
            <a:pPr lvl="0">
              <a:spcBef>
                <a:spcPts val="475"/>
              </a:spcBef>
              <a:spcAft>
                <a:spcPts val="600"/>
              </a:spcAft>
            </a:pPr>
            <a:endParaRPr lang="pl-PL" sz="1400">
              <a:latin typeface="Trebuchet MS" pitchFamily="34"/>
            </a:endParaRPr>
          </a:p>
          <a:p>
            <a:endParaRPr lang="pl-PL" sz="1400"/>
          </a:p>
        </p:txBody>
      </p:sp>
    </p:spTree>
    <p:extLst>
      <p:ext uri="{BB962C8B-B14F-4D97-AF65-F5344CB8AC3E}">
        <p14:creationId xmlns:p14="http://schemas.microsoft.com/office/powerpoint/2010/main" val="1629526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kienka, Edukacja, Stos, Czerwony, Kobieta, Blask">
            <a:extLst>
              <a:ext uri="{FF2B5EF4-FFF2-40B4-BE49-F238E27FC236}">
                <a16:creationId xmlns:a16="http://schemas.microsoft.com/office/drawing/2014/main" xmlns="" id="{005773F4-617D-4465-855B-4C38316459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449" r="4958"/>
          <a:stretch/>
        </p:blipFill>
        <p:spPr bwMode="auto">
          <a:xfrm>
            <a:off x="21" y="2813610"/>
            <a:ext cx="2357278" cy="3487421"/>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17" name="Straight Connector 16"/>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a:solidFill>
              <a:srgbClr val="55323C"/>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A65D589E-5EF9-42AF-AB3C-DB07905E3A92}"/>
              </a:ext>
            </a:extLst>
          </p:cNvPr>
          <p:cNvSpPr>
            <a:spLocks noGrp="1"/>
          </p:cNvSpPr>
          <p:nvPr>
            <p:ph type="title"/>
          </p:nvPr>
        </p:nvSpPr>
        <p:spPr>
          <a:xfrm>
            <a:off x="3881346" y="2776223"/>
            <a:ext cx="6884064" cy="652777"/>
          </a:xfrm>
        </p:spPr>
        <p:txBody>
          <a:bodyPr anchor="b">
            <a:normAutofit fontScale="90000"/>
          </a:bodyPr>
          <a:lstStyle/>
          <a:p>
            <a:r>
              <a:rPr lang="pl-PL" sz="4100" b="1" dirty="0"/>
              <a:t>PORADNIK DLA NAUCZYCIELA</a:t>
            </a:r>
          </a:p>
        </p:txBody>
      </p:sp>
      <p:sp>
        <p:nvSpPr>
          <p:cNvPr id="3" name="Symbol zastępczy zawartości 2">
            <a:extLst>
              <a:ext uri="{FF2B5EF4-FFF2-40B4-BE49-F238E27FC236}">
                <a16:creationId xmlns:a16="http://schemas.microsoft.com/office/drawing/2014/main" xmlns="" id="{8E77E35A-EE5F-45A6-82A3-0FE7FDC09ADE}"/>
              </a:ext>
            </a:extLst>
          </p:cNvPr>
          <p:cNvSpPr>
            <a:spLocks noGrp="1"/>
          </p:cNvSpPr>
          <p:nvPr>
            <p:ph idx="1"/>
          </p:nvPr>
        </p:nvSpPr>
        <p:spPr>
          <a:xfrm>
            <a:off x="3202508" y="3937262"/>
            <a:ext cx="8241741" cy="2304482"/>
          </a:xfrm>
        </p:spPr>
        <p:txBody>
          <a:bodyPr>
            <a:normAutofit fontScale="92500" lnSpcReduction="10000"/>
          </a:bodyPr>
          <a:lstStyle/>
          <a:p>
            <a:pPr lvl="0">
              <a:spcBef>
                <a:spcPts val="475"/>
              </a:spcBef>
              <a:spcAft>
                <a:spcPts val="600"/>
              </a:spcAft>
            </a:pPr>
            <a:r>
              <a:rPr lang="pl-PL" sz="2000" dirty="0">
                <a:latin typeface="Trebuchet MS" pitchFamily="34"/>
              </a:rPr>
              <a:t>Czas na realizację projektu powinien być dostosowany do możliwości uczniów. Nie jest z góry narzucony.</a:t>
            </a:r>
          </a:p>
          <a:p>
            <a:pPr lvl="0">
              <a:spcBef>
                <a:spcPts val="475"/>
              </a:spcBef>
              <a:spcAft>
                <a:spcPts val="600"/>
              </a:spcAft>
            </a:pPr>
            <a:r>
              <a:rPr lang="pl-PL" sz="2000" dirty="0">
                <a:latin typeface="Trebuchet MS" pitchFamily="34"/>
              </a:rPr>
              <a:t> Można też wprowadzić anonimową ocenę zaprezentowanej pracy danej grupy przez uczniów z innych grup.</a:t>
            </a:r>
          </a:p>
          <a:p>
            <a:pPr lvl="0">
              <a:spcBef>
                <a:spcPts val="475"/>
              </a:spcBef>
              <a:spcAft>
                <a:spcPts val="600"/>
              </a:spcAft>
            </a:pPr>
            <a:r>
              <a:rPr lang="pl-PL" sz="2000" dirty="0">
                <a:latin typeface="Trebuchet MS" pitchFamily="34"/>
              </a:rPr>
              <a:t> Dobrze byłoby rozpowszechnić na terenie szkoły powstałe gry planszowe, aby uczniowie widzieli, że ich praca ma praktyczne zastosowanie. Będzie to dla nich forma wyróżnienia </a:t>
            </a:r>
            <a:br>
              <a:rPr lang="pl-PL" sz="2000" dirty="0">
                <a:latin typeface="Trebuchet MS" pitchFamily="34"/>
              </a:rPr>
            </a:br>
            <a:r>
              <a:rPr lang="pl-PL" sz="2000" dirty="0">
                <a:latin typeface="Trebuchet MS" pitchFamily="34"/>
              </a:rPr>
              <a:t>i pozytywnego wzmocnienia.</a:t>
            </a:r>
          </a:p>
          <a:p>
            <a:endParaRPr lang="pl-PL" sz="2000" dirty="0"/>
          </a:p>
        </p:txBody>
      </p:sp>
      <p:pic>
        <p:nvPicPr>
          <p:cNvPr id="5" name="Obraz 4">
            <a:extLst>
              <a:ext uri="{FF2B5EF4-FFF2-40B4-BE49-F238E27FC236}">
                <a16:creationId xmlns:a16="http://schemas.microsoft.com/office/drawing/2014/main" xmlns="" id="{E57ECCF5-985E-4F16-97EC-16897A78BC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2502976"/>
          </a:xfrm>
          <a:prstGeom prst="rect">
            <a:avLst/>
          </a:prstGeom>
        </p:spPr>
      </p:pic>
      <p:pic>
        <p:nvPicPr>
          <p:cNvPr id="8" name="Obraz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861" y="6301031"/>
            <a:ext cx="1744278" cy="556968"/>
          </a:xfrm>
          <a:prstGeom prst="rect">
            <a:avLst/>
          </a:prstGeom>
        </p:spPr>
      </p:pic>
    </p:spTree>
    <p:extLst>
      <p:ext uri="{BB962C8B-B14F-4D97-AF65-F5344CB8AC3E}">
        <p14:creationId xmlns:p14="http://schemas.microsoft.com/office/powerpoint/2010/main" val="974933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8DA2B9-EBFD-4696-BDA9-6C7D21A16F73}"/>
              </a:ext>
            </a:extLst>
          </p:cNvPr>
          <p:cNvSpPr>
            <a:spLocks noGrp="1"/>
          </p:cNvSpPr>
          <p:nvPr>
            <p:ph type="title"/>
          </p:nvPr>
        </p:nvSpPr>
        <p:spPr/>
        <p:txBody>
          <a:bodyPr/>
          <a:lstStyle/>
          <a:p>
            <a:r>
              <a:rPr lang="pl-PL" b="1" dirty="0">
                <a:solidFill>
                  <a:srgbClr val="0047FF"/>
                </a:solidFill>
              </a:rPr>
              <a:t>WPROWADZENIE</a:t>
            </a:r>
            <a:endParaRPr lang="pl-PL" dirty="0"/>
          </a:p>
        </p:txBody>
      </p:sp>
      <p:sp>
        <p:nvSpPr>
          <p:cNvPr id="3" name="Symbol zastępczy zawartości 2">
            <a:extLst>
              <a:ext uri="{FF2B5EF4-FFF2-40B4-BE49-F238E27FC236}">
                <a16:creationId xmlns:a16="http://schemas.microsoft.com/office/drawing/2014/main" xmlns="" id="{5CE4346C-ACBC-486A-AE3A-9232B4CDCDC9}"/>
              </a:ext>
            </a:extLst>
          </p:cNvPr>
          <p:cNvSpPr>
            <a:spLocks noGrp="1"/>
          </p:cNvSpPr>
          <p:nvPr>
            <p:ph idx="1"/>
          </p:nvPr>
        </p:nvSpPr>
        <p:spPr>
          <a:xfrm>
            <a:off x="838200" y="1819825"/>
            <a:ext cx="10515600" cy="4357138"/>
          </a:xfrm>
        </p:spPr>
        <p:txBody>
          <a:bodyPr/>
          <a:lstStyle/>
          <a:p>
            <a:pPr marL="0" lvl="0" indent="0">
              <a:buNone/>
            </a:pPr>
            <a:r>
              <a:rPr lang="pl-PL" dirty="0">
                <a:solidFill>
                  <a:srgbClr val="0070C0"/>
                </a:solidFill>
              </a:rPr>
              <a:t>Witajcie Moi Drodzy!</a:t>
            </a:r>
          </a:p>
          <a:p>
            <a:pPr marL="0" lvl="0" indent="0" algn="just">
              <a:buNone/>
            </a:pPr>
            <a:r>
              <a:rPr lang="pl-PL" dirty="0">
                <a:solidFill>
                  <a:srgbClr val="0070C0"/>
                </a:solidFill>
              </a:rPr>
              <a:t>Czy lubicie grać w gry planszowe? Czy znacie Chińczyka, Grzybobranie lub inne gry?</a:t>
            </a:r>
          </a:p>
          <a:p>
            <a:pPr marL="0" lvl="0" indent="0" algn="just">
              <a:buNone/>
            </a:pPr>
            <a:r>
              <a:rPr lang="pl-PL" dirty="0">
                <a:solidFill>
                  <a:srgbClr val="0070C0"/>
                </a:solidFill>
              </a:rPr>
              <a:t>Dzisiaj Waszym zadaniem będzie stworzenie takiej gry planszowej </a:t>
            </a:r>
            <a:br>
              <a:rPr lang="pl-PL" dirty="0">
                <a:solidFill>
                  <a:srgbClr val="0070C0"/>
                </a:solidFill>
              </a:rPr>
            </a:br>
            <a:r>
              <a:rPr lang="pl-PL" dirty="0">
                <a:solidFill>
                  <a:srgbClr val="0070C0"/>
                </a:solidFill>
              </a:rPr>
              <a:t>o charakterze matematycznym. Chodzi o to, aby poprzez granie uczyć się liczyć, myśleć, rozwiązywać zadania, itp., czyli łączyć przyjemne </a:t>
            </a:r>
            <a:br>
              <a:rPr lang="pl-PL" dirty="0">
                <a:solidFill>
                  <a:srgbClr val="0070C0"/>
                </a:solidFill>
              </a:rPr>
            </a:br>
            <a:r>
              <a:rPr lang="pl-PL" dirty="0">
                <a:solidFill>
                  <a:srgbClr val="0070C0"/>
                </a:solidFill>
              </a:rPr>
              <a:t>z pożytecznym. Mam nadzieję, że będziecie się dobrze bawić przy tworzeniu Waszej własnej gry planszowej. Zapraszam!</a:t>
            </a:r>
          </a:p>
          <a:p>
            <a:pPr marL="0" indent="0">
              <a:buNone/>
            </a:pPr>
            <a:endParaRPr lang="pl-PL" dirty="0"/>
          </a:p>
        </p:txBody>
      </p:sp>
      <p:sp>
        <p:nvSpPr>
          <p:cNvPr id="5" name="Schemat blokowy: łącznik 4">
            <a:extLst>
              <a:ext uri="{FF2B5EF4-FFF2-40B4-BE49-F238E27FC236}">
                <a16:creationId xmlns:a16="http://schemas.microsoft.com/office/drawing/2014/main" xmlns="" id="{FC3A5B5B-99A3-4DD8-8419-8F58C518DBBF}"/>
              </a:ext>
            </a:extLst>
          </p:cNvPr>
          <p:cNvSpPr/>
          <p:nvPr/>
        </p:nvSpPr>
        <p:spPr>
          <a:xfrm>
            <a:off x="10842150" y="365125"/>
            <a:ext cx="617174" cy="620884"/>
          </a:xfrm>
          <a:prstGeom prst="flowChartConnector">
            <a:avLst/>
          </a:prstGeom>
          <a:solidFill>
            <a:srgbClr val="7890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Schemat blokowy: łącznik 15">
            <a:extLst>
              <a:ext uri="{FF2B5EF4-FFF2-40B4-BE49-F238E27FC236}">
                <a16:creationId xmlns:a16="http://schemas.microsoft.com/office/drawing/2014/main" xmlns="" id="{8886074C-6E6B-42F5-8F26-047744492047}"/>
              </a:ext>
            </a:extLst>
          </p:cNvPr>
          <p:cNvSpPr/>
          <p:nvPr/>
        </p:nvSpPr>
        <p:spPr>
          <a:xfrm>
            <a:off x="9607802" y="691419"/>
            <a:ext cx="617174" cy="620884"/>
          </a:xfrm>
          <a:prstGeom prst="flowChartConnector">
            <a:avLst/>
          </a:prstGeom>
          <a:solidFill>
            <a:srgbClr val="DE2E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chemat blokowy: łącznik 16">
            <a:extLst>
              <a:ext uri="{FF2B5EF4-FFF2-40B4-BE49-F238E27FC236}">
                <a16:creationId xmlns:a16="http://schemas.microsoft.com/office/drawing/2014/main" xmlns="" id="{DBFF84AE-008A-4620-82C7-224A461E107D}"/>
              </a:ext>
            </a:extLst>
          </p:cNvPr>
          <p:cNvSpPr/>
          <p:nvPr/>
        </p:nvSpPr>
        <p:spPr>
          <a:xfrm>
            <a:off x="10224976" y="500062"/>
            <a:ext cx="617174" cy="620884"/>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8" name="Schemat blokowy: łącznik 17">
            <a:extLst>
              <a:ext uri="{FF2B5EF4-FFF2-40B4-BE49-F238E27FC236}">
                <a16:creationId xmlns:a16="http://schemas.microsoft.com/office/drawing/2014/main" xmlns="" id="{3A6CD6F1-1A6F-473C-A4CC-DAFC73379D2D}"/>
              </a:ext>
            </a:extLst>
          </p:cNvPr>
          <p:cNvSpPr/>
          <p:nvPr/>
        </p:nvSpPr>
        <p:spPr>
          <a:xfrm>
            <a:off x="9006635" y="880612"/>
            <a:ext cx="617174" cy="620884"/>
          </a:xfrm>
          <a:prstGeom prst="flowChartConnector">
            <a:avLst/>
          </a:prstGeom>
          <a:solidFill>
            <a:srgbClr val="D434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chemat blokowy: łącznik 18">
            <a:extLst>
              <a:ext uri="{FF2B5EF4-FFF2-40B4-BE49-F238E27FC236}">
                <a16:creationId xmlns:a16="http://schemas.microsoft.com/office/drawing/2014/main" xmlns="" id="{BC7A61CC-D9DD-4BEB-B4FD-93D3AB6F392D}"/>
              </a:ext>
            </a:extLst>
          </p:cNvPr>
          <p:cNvSpPr/>
          <p:nvPr/>
        </p:nvSpPr>
        <p:spPr>
          <a:xfrm>
            <a:off x="8381458" y="1027906"/>
            <a:ext cx="617174" cy="620884"/>
          </a:xfrm>
          <a:prstGeom prst="flowChartConnector">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Schemat blokowy: łącznik 19">
            <a:extLst>
              <a:ext uri="{FF2B5EF4-FFF2-40B4-BE49-F238E27FC236}">
                <a16:creationId xmlns:a16="http://schemas.microsoft.com/office/drawing/2014/main" xmlns="" id="{A8B5F9B3-5774-47F9-99C7-4173B96663A5}"/>
              </a:ext>
            </a:extLst>
          </p:cNvPr>
          <p:cNvSpPr/>
          <p:nvPr/>
        </p:nvSpPr>
        <p:spPr>
          <a:xfrm>
            <a:off x="7788294" y="1162843"/>
            <a:ext cx="617174" cy="620884"/>
          </a:xfrm>
          <a:prstGeom prst="flowChartConnecto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chemat blokowy: łącznik 20">
            <a:extLst>
              <a:ext uri="{FF2B5EF4-FFF2-40B4-BE49-F238E27FC236}">
                <a16:creationId xmlns:a16="http://schemas.microsoft.com/office/drawing/2014/main" xmlns="" id="{DFC575B3-DD8E-4A44-B967-319B11672973}"/>
              </a:ext>
            </a:extLst>
          </p:cNvPr>
          <p:cNvSpPr/>
          <p:nvPr/>
        </p:nvSpPr>
        <p:spPr>
          <a:xfrm>
            <a:off x="7157871" y="1162843"/>
            <a:ext cx="617174" cy="620884"/>
          </a:xfrm>
          <a:prstGeom prst="flowChartConnector">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2" name="Schemat blokowy: łącznik 21">
            <a:extLst>
              <a:ext uri="{FF2B5EF4-FFF2-40B4-BE49-F238E27FC236}">
                <a16:creationId xmlns:a16="http://schemas.microsoft.com/office/drawing/2014/main" xmlns="" id="{85B5FAEB-4F3E-455E-8E08-32F961805617}"/>
              </a:ext>
            </a:extLst>
          </p:cNvPr>
          <p:cNvSpPr/>
          <p:nvPr/>
        </p:nvSpPr>
        <p:spPr>
          <a:xfrm>
            <a:off x="6538713" y="1111702"/>
            <a:ext cx="617174" cy="620884"/>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chemat blokowy: łącznik 22">
            <a:extLst>
              <a:ext uri="{FF2B5EF4-FFF2-40B4-BE49-F238E27FC236}">
                <a16:creationId xmlns:a16="http://schemas.microsoft.com/office/drawing/2014/main" xmlns="" id="{733AC6C0-D05F-4216-8CD6-DF1008E55BD4}"/>
              </a:ext>
            </a:extLst>
          </p:cNvPr>
          <p:cNvSpPr/>
          <p:nvPr/>
        </p:nvSpPr>
        <p:spPr>
          <a:xfrm>
            <a:off x="11336871" y="697820"/>
            <a:ext cx="775460" cy="732890"/>
          </a:xfrm>
          <a:prstGeom prst="flowChartConnector">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Schemat blokowy: łącznik 23">
            <a:extLst>
              <a:ext uri="{FF2B5EF4-FFF2-40B4-BE49-F238E27FC236}">
                <a16:creationId xmlns:a16="http://schemas.microsoft.com/office/drawing/2014/main" xmlns="" id="{82DF4B7A-9D35-422C-A69A-E843EED4CBD4}"/>
              </a:ext>
            </a:extLst>
          </p:cNvPr>
          <p:cNvSpPr/>
          <p:nvPr/>
        </p:nvSpPr>
        <p:spPr>
          <a:xfrm>
            <a:off x="5908290" y="1147800"/>
            <a:ext cx="617174" cy="620884"/>
          </a:xfrm>
          <a:prstGeom prst="flowChartConnector">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Schemat blokowy: łącznik 24">
            <a:extLst>
              <a:ext uri="{FF2B5EF4-FFF2-40B4-BE49-F238E27FC236}">
                <a16:creationId xmlns:a16="http://schemas.microsoft.com/office/drawing/2014/main" xmlns="" id="{41B46C17-240C-4593-98C3-76073A7C687F}"/>
              </a:ext>
            </a:extLst>
          </p:cNvPr>
          <p:cNvSpPr/>
          <p:nvPr/>
        </p:nvSpPr>
        <p:spPr>
          <a:xfrm>
            <a:off x="5295757" y="1282737"/>
            <a:ext cx="617174" cy="620884"/>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Schemat blokowy: łącznik 25">
            <a:extLst>
              <a:ext uri="{FF2B5EF4-FFF2-40B4-BE49-F238E27FC236}">
                <a16:creationId xmlns:a16="http://schemas.microsoft.com/office/drawing/2014/main" xmlns="" id="{3ED60E0D-7596-4D18-BBA9-1F5EBDCBBD01}"/>
              </a:ext>
            </a:extLst>
          </p:cNvPr>
          <p:cNvSpPr/>
          <p:nvPr/>
        </p:nvSpPr>
        <p:spPr>
          <a:xfrm>
            <a:off x="4681946" y="1312303"/>
            <a:ext cx="617174" cy="620884"/>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Schemat blokowy: łącznik 26">
            <a:extLst>
              <a:ext uri="{FF2B5EF4-FFF2-40B4-BE49-F238E27FC236}">
                <a16:creationId xmlns:a16="http://schemas.microsoft.com/office/drawing/2014/main" xmlns="" id="{7C8786D1-1E7A-46AB-A07B-C7978A08CE3D}"/>
              </a:ext>
            </a:extLst>
          </p:cNvPr>
          <p:cNvSpPr/>
          <p:nvPr/>
        </p:nvSpPr>
        <p:spPr>
          <a:xfrm>
            <a:off x="4046176" y="1330626"/>
            <a:ext cx="617174" cy="620884"/>
          </a:xfrm>
          <a:prstGeom prst="flowChartConnector">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chemat blokowy: łącznik 27">
            <a:extLst>
              <a:ext uri="{FF2B5EF4-FFF2-40B4-BE49-F238E27FC236}">
                <a16:creationId xmlns:a16="http://schemas.microsoft.com/office/drawing/2014/main" xmlns="" id="{1B5FE1CB-8122-41E4-82E0-9820AC70E974}"/>
              </a:ext>
            </a:extLst>
          </p:cNvPr>
          <p:cNvSpPr/>
          <p:nvPr/>
        </p:nvSpPr>
        <p:spPr>
          <a:xfrm>
            <a:off x="11500315" y="1000837"/>
            <a:ext cx="136230" cy="14324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Schemat blokowy: łącznik 28">
            <a:extLst>
              <a:ext uri="{FF2B5EF4-FFF2-40B4-BE49-F238E27FC236}">
                <a16:creationId xmlns:a16="http://schemas.microsoft.com/office/drawing/2014/main" xmlns="" id="{E760B9D3-D121-4D8A-BAAE-BAC4BE8203F1}"/>
              </a:ext>
            </a:extLst>
          </p:cNvPr>
          <p:cNvSpPr/>
          <p:nvPr/>
        </p:nvSpPr>
        <p:spPr>
          <a:xfrm>
            <a:off x="11781982" y="1000837"/>
            <a:ext cx="136230" cy="14324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050" name="Picture 2" descr="Monopol, Gry, Kostki Do Gry, Strategii">
            <a:extLst>
              <a:ext uri="{FF2B5EF4-FFF2-40B4-BE49-F238E27FC236}">
                <a16:creationId xmlns:a16="http://schemas.microsoft.com/office/drawing/2014/main" xmlns="" id="{936E2E49-14EF-459C-8F7C-64F2030A6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42886"/>
            <a:ext cx="2204038" cy="15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55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Farby, Kolorowe, Grafika, Barwa">
            <a:extLst>
              <a:ext uri="{FF2B5EF4-FFF2-40B4-BE49-F238E27FC236}">
                <a16:creationId xmlns:a16="http://schemas.microsoft.com/office/drawing/2014/main" xmlns="" id="{F9730B3B-7C86-44BC-9BC4-4D6025D5E1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79" r="1" b="34277"/>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Pisaki, Filc, Kolor, Długopis Z Włókna">
            <a:extLst>
              <a:ext uri="{FF2B5EF4-FFF2-40B4-BE49-F238E27FC236}">
                <a16:creationId xmlns:a16="http://schemas.microsoft.com/office/drawing/2014/main" xmlns="" id="{DD4B67C7-284F-41C5-AEFF-745CBDF69E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816" b="22609"/>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Kredki, Kolorować, Kolor, Malowanie">
            <a:extLst>
              <a:ext uri="{FF2B5EF4-FFF2-40B4-BE49-F238E27FC236}">
                <a16:creationId xmlns:a16="http://schemas.microsoft.com/office/drawing/2014/main" xmlns="" id="{A49AC5D0-AA0A-49DA-9C79-C8C250737BC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67" b="5574"/>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7"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1BD21CF5-8590-49DA-97CD-0A22AC18CEC0}"/>
              </a:ext>
            </a:extLst>
          </p:cNvPr>
          <p:cNvSpPr>
            <a:spLocks noGrp="1"/>
          </p:cNvSpPr>
          <p:nvPr>
            <p:ph type="title"/>
          </p:nvPr>
        </p:nvSpPr>
        <p:spPr>
          <a:xfrm>
            <a:off x="838200" y="365125"/>
            <a:ext cx="5191125" cy="1325563"/>
          </a:xfrm>
        </p:spPr>
        <p:txBody>
          <a:bodyPr>
            <a:normAutofit/>
          </a:bodyPr>
          <a:lstStyle/>
          <a:p>
            <a:r>
              <a:rPr lang="pl-PL">
                <a:solidFill>
                  <a:schemeClr val="bg1"/>
                </a:solidFill>
              </a:rPr>
              <a:t>ZADANIE</a:t>
            </a:r>
          </a:p>
        </p:txBody>
      </p:sp>
      <p:sp>
        <p:nvSpPr>
          <p:cNvPr id="3" name="Symbol zastępczy zawartości 2">
            <a:extLst>
              <a:ext uri="{FF2B5EF4-FFF2-40B4-BE49-F238E27FC236}">
                <a16:creationId xmlns:a16="http://schemas.microsoft.com/office/drawing/2014/main" xmlns="" id="{5BCF810E-8E0D-425E-AFE1-8E2DDB1E4001}"/>
              </a:ext>
            </a:extLst>
          </p:cNvPr>
          <p:cNvSpPr>
            <a:spLocks noGrp="1"/>
          </p:cNvSpPr>
          <p:nvPr>
            <p:ph idx="1"/>
          </p:nvPr>
        </p:nvSpPr>
        <p:spPr>
          <a:xfrm>
            <a:off x="838200" y="2021249"/>
            <a:ext cx="5707565" cy="4155713"/>
          </a:xfrm>
        </p:spPr>
        <p:txBody>
          <a:bodyPr>
            <a:normAutofit/>
          </a:bodyPr>
          <a:lstStyle/>
          <a:p>
            <a:pPr marL="0" lvl="0" indent="0">
              <a:buNone/>
            </a:pPr>
            <a:r>
              <a:rPr lang="pl-PL" sz="1700">
                <a:solidFill>
                  <a:schemeClr val="bg1"/>
                </a:solidFill>
              </a:rPr>
              <a:t>Będziecie pracować w grupach, najlepiej 3-4 osobowych. Każda grupa sama zdecyduje, jaką techniką wykona swoją grę. Mogą to być kredki, farby, pisaki, wyklejanki...co sami zechcecie, co się Wam podoba, co lubicie robić.</a:t>
            </a:r>
          </a:p>
          <a:p>
            <a:pPr lvl="0">
              <a:buFont typeface="Wingdings" panose="05000000000000000000" pitchFamily="2" charset="2"/>
              <a:buChar char="§"/>
            </a:pPr>
            <a:r>
              <a:rPr lang="pl-PL" sz="1700">
                <a:solidFill>
                  <a:schemeClr val="bg1"/>
                </a:solidFill>
              </a:rPr>
              <a:t>Ostatecznie gra powinna mieć FORMĘ PLANSZY</a:t>
            </a:r>
            <a:br>
              <a:rPr lang="pl-PL" sz="1700">
                <a:solidFill>
                  <a:schemeClr val="bg1"/>
                </a:solidFill>
              </a:rPr>
            </a:br>
            <a:r>
              <a:rPr lang="pl-PL" sz="1700">
                <a:solidFill>
                  <a:schemeClr val="bg1"/>
                </a:solidFill>
              </a:rPr>
              <a:t> ( bo przecież to gra planszowa:)) i dodatkowo powinna zawierać INSTRUKCJĘ (objaśnienia jak grać): wprowadzenie do gry, przebieg gry, koniec gry.</a:t>
            </a:r>
          </a:p>
          <a:p>
            <a:pPr lvl="0">
              <a:buFont typeface="Wingdings" panose="05000000000000000000" pitchFamily="2" charset="2"/>
              <a:buChar char="§"/>
            </a:pPr>
            <a:r>
              <a:rPr lang="pl-PL" sz="1700">
                <a:solidFill>
                  <a:schemeClr val="bg1"/>
                </a:solidFill>
              </a:rPr>
              <a:t>Powinna zawierać KARTY Z ZADANIAMI MATEMATYCZNYMI ( lub jedną listę z tymi zadaniami)</a:t>
            </a:r>
          </a:p>
          <a:p>
            <a:pPr lvl="0">
              <a:buFont typeface="Wingdings" panose="05000000000000000000" pitchFamily="2" charset="2"/>
              <a:buChar char="§"/>
            </a:pPr>
            <a:r>
              <a:rPr lang="pl-PL" sz="1700">
                <a:solidFill>
                  <a:schemeClr val="bg1"/>
                </a:solidFill>
              </a:rPr>
              <a:t>Sami wykonacie PIONKI I KOSTKĘ DO GRY</a:t>
            </a:r>
          </a:p>
          <a:p>
            <a:pPr lvl="0">
              <a:buFont typeface="Wingdings" panose="05000000000000000000" pitchFamily="2" charset="2"/>
              <a:buChar char="§"/>
            </a:pPr>
            <a:r>
              <a:rPr lang="pl-PL" sz="1700">
                <a:solidFill>
                  <a:schemeClr val="bg1"/>
                </a:solidFill>
              </a:rPr>
              <a:t>Po skończeniu pracy, ZAPREZENTUJECIE GRĘ Waszym kolegom z klasy i nauczycielowi.</a:t>
            </a:r>
          </a:p>
          <a:p>
            <a:endParaRPr lang="pl-PL" sz="1700" dirty="0">
              <a:solidFill>
                <a:schemeClr val="bg1"/>
              </a:solidFill>
            </a:endParaRPr>
          </a:p>
        </p:txBody>
      </p:sp>
    </p:spTree>
    <p:extLst>
      <p:ext uri="{BB962C8B-B14F-4D97-AF65-F5344CB8AC3E}">
        <p14:creationId xmlns:p14="http://schemas.microsoft.com/office/powerpoint/2010/main" val="15699080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nopol, Kanadyjski, Gry, W">
            <a:extLst>
              <a:ext uri="{FF2B5EF4-FFF2-40B4-BE49-F238E27FC236}">
                <a16:creationId xmlns:a16="http://schemas.microsoft.com/office/drawing/2014/main" xmlns="" id="{F2A34D99-48C9-41CB-A34F-5BA05F77A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51" r="32236" b="-1"/>
          <a:stretch/>
        </p:blipFill>
        <p:spPr bwMode="auto">
          <a:xfrm>
            <a:off x="20" y="10"/>
            <a:ext cx="438401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Group 70"/>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flipV="1">
            <a:off x="973338" y="0"/>
            <a:ext cx="11218662" cy="6858000"/>
            <a:chOff x="0" y="0"/>
            <a:chExt cx="11218662" cy="6858000"/>
          </a:xfrm>
        </p:grpSpPr>
        <p:sp>
          <p:nvSpPr>
            <p:cNvPr id="72" name="Freeform 28"/>
            <p:cNvSpPr/>
            <p:nvPr>
              <p:extLst>
                <p:ext uri="{386F3935-93C4-4BCD-93E2-E3B085C9AB24}">
                  <p16:designElem xmlns:p16="http://schemas.microsoft.com/office/powerpoint/2015/main" xmlns="" val="1"/>
                </p:ext>
              </p:extLst>
            </p:nvPr>
          </p:nvSpPr>
          <p:spPr>
            <a:xfrm>
              <a:off x="1"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26"/>
            <p:cNvSpPr/>
            <p:nvPr>
              <p:extLst>
                <p:ext uri="{386F3935-93C4-4BCD-93E2-E3B085C9AB24}">
                  <p16:designElem xmlns:p16="http://schemas.microsoft.com/office/powerpoint/2015/main" xmlns="" val="1"/>
                </p:ext>
              </p:extLst>
            </p:nvPr>
          </p:nvSpPr>
          <p:spPr>
            <a:xfrm>
              <a:off x="0"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ytuł 1">
            <a:extLst>
              <a:ext uri="{FF2B5EF4-FFF2-40B4-BE49-F238E27FC236}">
                <a16:creationId xmlns:a16="http://schemas.microsoft.com/office/drawing/2014/main" xmlns="" id="{E612C464-8B05-4BF5-8CDD-14DC8BAB4887}"/>
              </a:ext>
            </a:extLst>
          </p:cNvPr>
          <p:cNvSpPr>
            <a:spLocks noGrp="1"/>
          </p:cNvSpPr>
          <p:nvPr>
            <p:ph type="title"/>
          </p:nvPr>
        </p:nvSpPr>
        <p:spPr>
          <a:xfrm>
            <a:off x="4384039" y="365125"/>
            <a:ext cx="7164493" cy="1325563"/>
          </a:xfrm>
        </p:spPr>
        <p:txBody>
          <a:bodyPr>
            <a:normAutofit/>
          </a:bodyPr>
          <a:lstStyle/>
          <a:p>
            <a:r>
              <a:rPr lang="pl-PL">
                <a:solidFill>
                  <a:schemeClr val="bg1"/>
                </a:solidFill>
              </a:rPr>
              <a:t>PROCES</a:t>
            </a:r>
          </a:p>
        </p:txBody>
      </p:sp>
      <p:sp>
        <p:nvSpPr>
          <p:cNvPr id="3" name="Symbol zastępczy zawartości 2">
            <a:extLst>
              <a:ext uri="{FF2B5EF4-FFF2-40B4-BE49-F238E27FC236}">
                <a16:creationId xmlns:a16="http://schemas.microsoft.com/office/drawing/2014/main" xmlns="" id="{B1476AFE-6B0D-4544-9440-8983C9C2A4BD}"/>
              </a:ext>
            </a:extLst>
          </p:cNvPr>
          <p:cNvSpPr>
            <a:spLocks noGrp="1"/>
          </p:cNvSpPr>
          <p:nvPr>
            <p:ph idx="1"/>
          </p:nvPr>
        </p:nvSpPr>
        <p:spPr>
          <a:xfrm>
            <a:off x="4387515" y="2022601"/>
            <a:ext cx="7161017" cy="4154361"/>
          </a:xfrm>
        </p:spPr>
        <p:txBody>
          <a:bodyPr>
            <a:normAutofit/>
          </a:bodyPr>
          <a:lstStyle/>
          <a:p>
            <a:pPr marL="0" lvl="0" indent="0">
              <a:buNone/>
            </a:pPr>
            <a:r>
              <a:rPr lang="pl-PL" sz="2000" dirty="0">
                <a:solidFill>
                  <a:schemeClr val="bg1"/>
                </a:solidFill>
              </a:rPr>
              <a:t>Zachęcam Was do korzystania z Waszych podręczników </a:t>
            </a:r>
            <a:br>
              <a:rPr lang="pl-PL" sz="2000" dirty="0">
                <a:solidFill>
                  <a:schemeClr val="bg1"/>
                </a:solidFill>
              </a:rPr>
            </a:br>
            <a:r>
              <a:rPr lang="pl-PL" sz="2000" dirty="0">
                <a:solidFill>
                  <a:schemeClr val="bg1"/>
                </a:solidFill>
              </a:rPr>
              <a:t>(przy tworzeniu zadań matematycznych).</a:t>
            </a:r>
          </a:p>
          <a:p>
            <a:pPr marL="0" lvl="0" indent="0">
              <a:buNone/>
            </a:pPr>
            <a:r>
              <a:rPr lang="pl-PL" sz="2000" dirty="0">
                <a:solidFill>
                  <a:schemeClr val="bg1"/>
                </a:solidFill>
              </a:rPr>
              <a:t>Przy  tworzeniu gry pamiętajcie:</a:t>
            </a:r>
          </a:p>
          <a:p>
            <a:pPr lvl="0">
              <a:buSzPct val="45000"/>
              <a:buFont typeface="Wingdings" panose="05000000000000000000" pitchFamily="2" charset="2"/>
              <a:buChar char="§"/>
            </a:pPr>
            <a:r>
              <a:rPr lang="pl-PL" sz="2000" dirty="0">
                <a:solidFill>
                  <a:schemeClr val="bg1"/>
                </a:solidFill>
              </a:rPr>
              <a:t>Aby była estetyczna (wszystkie jej elementy)</a:t>
            </a:r>
          </a:p>
          <a:p>
            <a:pPr>
              <a:buSzPct val="45000"/>
              <a:buFont typeface="Wingdings" panose="05000000000000000000" pitchFamily="2" charset="2"/>
              <a:buChar char="§"/>
            </a:pPr>
            <a:r>
              <a:rPr lang="pl-PL" sz="2000" dirty="0">
                <a:solidFill>
                  <a:schemeClr val="bg1"/>
                </a:solidFill>
              </a:rPr>
              <a:t>Aby zachęcała do zagrania w nią</a:t>
            </a:r>
          </a:p>
          <a:p>
            <a:pPr lvl="0">
              <a:buSzPct val="45000"/>
              <a:buFont typeface="Wingdings" panose="05000000000000000000" pitchFamily="2" charset="2"/>
              <a:buChar char="§"/>
            </a:pPr>
            <a:r>
              <a:rPr lang="pl-PL" sz="2000" dirty="0">
                <a:solidFill>
                  <a:schemeClr val="bg1"/>
                </a:solidFill>
              </a:rPr>
              <a:t>Aby miała zrozumiałą, prostą instrukcję</a:t>
            </a:r>
          </a:p>
          <a:p>
            <a:pPr lvl="0">
              <a:buSzPct val="45000"/>
              <a:buFont typeface="Wingdings" panose="05000000000000000000" pitchFamily="2" charset="2"/>
              <a:buChar char="§"/>
            </a:pPr>
            <a:r>
              <a:rPr lang="pl-PL" sz="2000" dirty="0">
                <a:solidFill>
                  <a:schemeClr val="bg1"/>
                </a:solidFill>
              </a:rPr>
              <a:t>Aby zawierała poprawne pytania (zadania) matematyczne </a:t>
            </a:r>
            <a:br>
              <a:rPr lang="pl-PL" sz="2000" dirty="0">
                <a:solidFill>
                  <a:schemeClr val="bg1"/>
                </a:solidFill>
              </a:rPr>
            </a:br>
            <a:r>
              <a:rPr lang="pl-PL" sz="2000" dirty="0">
                <a:solidFill>
                  <a:schemeClr val="bg1"/>
                </a:solidFill>
              </a:rPr>
              <a:t>( oraz odpowiedzi dla sprawdzenia poprawności rozwiązania)</a:t>
            </a:r>
          </a:p>
          <a:p>
            <a:pPr lvl="0">
              <a:buSzPct val="45000"/>
              <a:buFont typeface="Wingdings" panose="05000000000000000000" pitchFamily="2" charset="2"/>
              <a:buChar char="§"/>
            </a:pPr>
            <a:r>
              <a:rPr lang="pl-PL" sz="2000" dirty="0">
                <a:solidFill>
                  <a:schemeClr val="bg1"/>
                </a:solidFill>
              </a:rPr>
              <a:t>Nadajcie jej ciekawy tytuł</a:t>
            </a:r>
          </a:p>
          <a:p>
            <a:endParaRPr lang="pl-PL" sz="2000" dirty="0">
              <a:solidFill>
                <a:schemeClr val="bg1"/>
              </a:solidFill>
            </a:endParaRPr>
          </a:p>
        </p:txBody>
      </p:sp>
    </p:spTree>
    <p:extLst>
      <p:ext uri="{BB962C8B-B14F-4D97-AF65-F5344CB8AC3E}">
        <p14:creationId xmlns:p14="http://schemas.microsoft.com/office/powerpoint/2010/main" val="340710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descr="Gra, Planszowa, Pionki">
            <a:extLst>
              <a:ext uri="{FF2B5EF4-FFF2-40B4-BE49-F238E27FC236}">
                <a16:creationId xmlns:a16="http://schemas.microsoft.com/office/drawing/2014/main" xmlns="" id="{C80D3823-46AC-4188-B27B-A59B446AA4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984" r="-3" b="14152"/>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Wolontariusze, Ręce, Dobrowolne, Pomoc">
            <a:extLst>
              <a:ext uri="{FF2B5EF4-FFF2-40B4-BE49-F238E27FC236}">
                <a16:creationId xmlns:a16="http://schemas.microsoft.com/office/drawing/2014/main" xmlns="" id="{999A5867-C83D-491F-B192-CB9327C6D3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348" b="13837"/>
          <a:stretch/>
        </p:blipFill>
        <p:spPr bwMode="auto">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a:noFill/>
          <a:extLst>
            <a:ext uri="{909E8E84-426E-40DD-AFC4-6F175D3DCCD1}">
              <a14:hiddenFill xmlns:a14="http://schemas.microsoft.com/office/drawing/2010/main">
                <a:solidFill>
                  <a:srgbClr val="FFFFFF"/>
                </a:solidFill>
              </a14:hiddenFill>
            </a:ext>
          </a:extLst>
        </p:spPr>
      </p:pic>
      <p:pic>
        <p:nvPicPr>
          <p:cNvPr id="5124" name="Picture 4" descr="Kostki, Grać, Losowe, Szczęście">
            <a:extLst>
              <a:ext uri="{FF2B5EF4-FFF2-40B4-BE49-F238E27FC236}">
                <a16:creationId xmlns:a16="http://schemas.microsoft.com/office/drawing/2014/main" xmlns="" id="{27FC206F-3FDA-4DBE-B733-3D46C88379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23" b="3"/>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77" name="Freeform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106B7763-3F79-4C9A-8F6C-02F8ED6A1F62}"/>
              </a:ext>
            </a:extLst>
          </p:cNvPr>
          <p:cNvSpPr>
            <a:spLocks noGrp="1"/>
          </p:cNvSpPr>
          <p:nvPr>
            <p:ph type="title"/>
          </p:nvPr>
        </p:nvSpPr>
        <p:spPr>
          <a:xfrm>
            <a:off x="838200" y="365125"/>
            <a:ext cx="5191125" cy="1325563"/>
          </a:xfrm>
        </p:spPr>
        <p:txBody>
          <a:bodyPr>
            <a:normAutofit/>
          </a:bodyPr>
          <a:lstStyle/>
          <a:p>
            <a:r>
              <a:rPr lang="pl-PL" b="1">
                <a:solidFill>
                  <a:schemeClr val="bg1"/>
                </a:solidFill>
              </a:rPr>
              <a:t>PROCES</a:t>
            </a:r>
          </a:p>
        </p:txBody>
      </p:sp>
      <p:sp>
        <p:nvSpPr>
          <p:cNvPr id="3" name="Symbol zastępczy zawartości 2">
            <a:extLst>
              <a:ext uri="{FF2B5EF4-FFF2-40B4-BE49-F238E27FC236}">
                <a16:creationId xmlns:a16="http://schemas.microsoft.com/office/drawing/2014/main" xmlns="" id="{F1DE1600-493F-426F-9002-82AB62B6275E}"/>
              </a:ext>
            </a:extLst>
          </p:cNvPr>
          <p:cNvSpPr>
            <a:spLocks noGrp="1"/>
          </p:cNvSpPr>
          <p:nvPr>
            <p:ph idx="1"/>
          </p:nvPr>
        </p:nvSpPr>
        <p:spPr>
          <a:xfrm>
            <a:off x="838200" y="2021249"/>
            <a:ext cx="5707565" cy="4155713"/>
          </a:xfrm>
        </p:spPr>
        <p:txBody>
          <a:bodyPr>
            <a:normAutofit/>
          </a:bodyPr>
          <a:lstStyle/>
          <a:p>
            <a:pPr lvl="0">
              <a:buSzPct val="45000"/>
              <a:buFont typeface="StarSymbol"/>
              <a:buChar char="●"/>
            </a:pPr>
            <a:r>
              <a:rPr lang="pl-PL" sz="2000" dirty="0">
                <a:solidFill>
                  <a:schemeClr val="bg1"/>
                </a:solidFill>
              </a:rPr>
              <a:t>Nie zapomnijcie napisać, kto jest autorem gry.</a:t>
            </a:r>
          </a:p>
          <a:p>
            <a:pPr lvl="0">
              <a:buSzPct val="45000"/>
              <a:buFont typeface="StarSymbol"/>
              <a:buChar char="●"/>
            </a:pPr>
            <a:r>
              <a:rPr lang="pl-PL" sz="2000" dirty="0">
                <a:solidFill>
                  <a:schemeClr val="bg1"/>
                </a:solidFill>
              </a:rPr>
              <a:t>Pamiętajcie o pracy zespołowej - każdy powinien  pracować na wspólny efekt końcowy.</a:t>
            </a:r>
          </a:p>
          <a:p>
            <a:pPr lvl="0">
              <a:buSzPct val="45000"/>
              <a:buFont typeface="StarSymbol"/>
              <a:buChar char="●"/>
            </a:pPr>
            <a:r>
              <a:rPr lang="pl-PL" sz="2000" dirty="0">
                <a:solidFill>
                  <a:schemeClr val="bg1"/>
                </a:solidFill>
              </a:rPr>
              <a:t>W części EWALUACJA zobaczcie, na co macie zwrócić szczególną uwagę, co będzie oceniał nauczyciel.</a:t>
            </a:r>
          </a:p>
          <a:p>
            <a:pPr marL="0" lvl="0" indent="0">
              <a:buSzPct val="45000"/>
              <a:buNone/>
            </a:pPr>
            <a:endParaRPr lang="pl-PL" sz="2000" dirty="0">
              <a:solidFill>
                <a:schemeClr val="bg1"/>
              </a:solidFill>
            </a:endParaRPr>
          </a:p>
          <a:p>
            <a:endParaRPr lang="pl-PL" sz="2000" dirty="0">
              <a:solidFill>
                <a:schemeClr val="bg1"/>
              </a:solidFill>
            </a:endParaRPr>
          </a:p>
        </p:txBody>
      </p:sp>
    </p:spTree>
    <p:extLst>
      <p:ext uri="{BB962C8B-B14F-4D97-AF65-F5344CB8AC3E}">
        <p14:creationId xmlns:p14="http://schemas.microsoft.com/office/powerpoint/2010/main" val="302670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ć, Irytuj Się Nie, Gesellschaftsspiel">
            <a:extLst>
              <a:ext uri="{FF2B5EF4-FFF2-40B4-BE49-F238E27FC236}">
                <a16:creationId xmlns:a16="http://schemas.microsoft.com/office/drawing/2014/main" xmlns="" id="{53487B34-AE14-48F3-A612-D2021E6674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02" r="23638" b="-1"/>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4639733" y="0"/>
            <a:ext cx="755226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xmlns="" id="{A5BF1AC2-247F-4891-994E-17092ED2CC12}"/>
              </a:ext>
            </a:extLst>
          </p:cNvPr>
          <p:cNvSpPr>
            <a:spLocks noGrp="1"/>
          </p:cNvSpPr>
          <p:nvPr>
            <p:ph type="title"/>
          </p:nvPr>
        </p:nvSpPr>
        <p:spPr>
          <a:xfrm>
            <a:off x="5069940" y="365124"/>
            <a:ext cx="6172200" cy="1828800"/>
          </a:xfrm>
        </p:spPr>
        <p:txBody>
          <a:bodyPr>
            <a:normAutofit/>
          </a:bodyPr>
          <a:lstStyle/>
          <a:p>
            <a:r>
              <a:rPr lang="pl-PL" b="1">
                <a:solidFill>
                  <a:schemeClr val="bg1"/>
                </a:solidFill>
              </a:rPr>
              <a:t>PROCES – I ZAJĘCIA</a:t>
            </a:r>
          </a:p>
        </p:txBody>
      </p:sp>
      <p:sp>
        <p:nvSpPr>
          <p:cNvPr id="3" name="Symbol zastępczy zawartości 2">
            <a:extLst>
              <a:ext uri="{FF2B5EF4-FFF2-40B4-BE49-F238E27FC236}">
                <a16:creationId xmlns:a16="http://schemas.microsoft.com/office/drawing/2014/main" xmlns="" id="{9DE96867-438D-4D93-A345-BE3FD33C7891}"/>
              </a:ext>
            </a:extLst>
          </p:cNvPr>
          <p:cNvSpPr>
            <a:spLocks noGrp="1"/>
          </p:cNvSpPr>
          <p:nvPr>
            <p:ph idx="1"/>
          </p:nvPr>
        </p:nvSpPr>
        <p:spPr>
          <a:xfrm>
            <a:off x="5069940" y="2322576"/>
            <a:ext cx="6172200" cy="3858768"/>
          </a:xfrm>
        </p:spPr>
        <p:txBody>
          <a:bodyPr>
            <a:normAutofit/>
          </a:bodyPr>
          <a:lstStyle/>
          <a:p>
            <a:pPr marL="457200" lvl="0" indent="-457200">
              <a:buAutoNum type="arabicPeriod"/>
            </a:pPr>
            <a:r>
              <a:rPr lang="pl-PL" sz="2200">
                <a:solidFill>
                  <a:schemeClr val="bg1"/>
                </a:solidFill>
              </a:rPr>
              <a:t>Zacznijcie od zaplanowania  gry – ile będzie miała pól. Dobrze byłoby, aby miała ich  ponad </a:t>
            </a:r>
            <a:r>
              <a:rPr lang="pl-PL" sz="2200" b="1" kern="1200">
                <a:solidFill>
                  <a:schemeClr val="bg1"/>
                </a:solidFill>
                <a:latin typeface="+mn-lt"/>
                <a:ea typeface="+mn-ea"/>
                <a:cs typeface="+mn-cs"/>
              </a:rPr>
              <a:t>40.</a:t>
            </a:r>
            <a:r>
              <a:rPr lang="pl-PL" sz="2200">
                <a:solidFill>
                  <a:schemeClr val="bg1"/>
                </a:solidFill>
              </a:rPr>
              <a:t> </a:t>
            </a:r>
          </a:p>
          <a:p>
            <a:pPr marL="457200" lvl="0" indent="-457200">
              <a:buAutoNum type="arabicPeriod"/>
            </a:pPr>
            <a:r>
              <a:rPr lang="pl-PL" sz="2200">
                <a:solidFill>
                  <a:schemeClr val="bg1"/>
                </a:solidFill>
              </a:rPr>
              <a:t>Pomyślcie jaką techniką ją wykonacie, na jakim papierze (kartonie), jaka będzie kolorystyka, ilustracje, rozmieszczenie przestrzenne.</a:t>
            </a:r>
          </a:p>
          <a:p>
            <a:pPr marL="457200" lvl="0" indent="-457200">
              <a:buAutoNum type="arabicPeriod"/>
            </a:pPr>
            <a:r>
              <a:rPr lang="pl-PL" sz="2200">
                <a:solidFill>
                  <a:schemeClr val="bg1"/>
                </a:solidFill>
              </a:rPr>
              <a:t>Gra powinna zawierać przynajmniej </a:t>
            </a:r>
            <a:r>
              <a:rPr lang="pl-PL" sz="2200" b="1" kern="1200">
                <a:solidFill>
                  <a:schemeClr val="bg1"/>
                </a:solidFill>
                <a:latin typeface="+mn-lt"/>
                <a:ea typeface="+mn-ea"/>
                <a:cs typeface="+mn-cs"/>
              </a:rPr>
              <a:t>20</a:t>
            </a:r>
            <a:r>
              <a:rPr lang="pl-PL" sz="2200">
                <a:solidFill>
                  <a:schemeClr val="bg1"/>
                </a:solidFill>
              </a:rPr>
              <a:t> pól specjalnych, które oznaczycie w dowolny sposób ( np. numerami </a:t>
            </a:r>
            <a:br>
              <a:rPr lang="pl-PL" sz="2200">
                <a:solidFill>
                  <a:schemeClr val="bg1"/>
                </a:solidFill>
              </a:rPr>
            </a:br>
            <a:r>
              <a:rPr lang="pl-PL" sz="2200">
                <a:solidFill>
                  <a:schemeClr val="bg1"/>
                </a:solidFill>
              </a:rPr>
              <a:t>od 1-20).</a:t>
            </a:r>
          </a:p>
          <a:p>
            <a:pPr marL="0" indent="0">
              <a:buNone/>
            </a:pPr>
            <a:endParaRPr lang="pl-PL" sz="2200">
              <a:solidFill>
                <a:schemeClr val="bg1"/>
              </a:solidFill>
            </a:endParaRPr>
          </a:p>
        </p:txBody>
      </p:sp>
    </p:spTree>
    <p:extLst>
      <p:ext uri="{BB962C8B-B14F-4D97-AF65-F5344CB8AC3E}">
        <p14:creationId xmlns:p14="http://schemas.microsoft.com/office/powerpoint/2010/main" val="552431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426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484632"/>
            <a:ext cx="3666744" cy="5739187"/>
          </a:xfrm>
          <a:prstGeom prst="roundRect">
            <a:avLst>
              <a:gd name="adj" fmla="val 0"/>
            </a:avLst>
          </a:prstGeom>
          <a:solidFill>
            <a:srgbClr val="FFFFFF"/>
          </a:solidFill>
          <a:ln w="9525">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https://image.shutterstock.com/display_pic_with_logo/2578444/477985111/stock-vector-collection-of-digits-numbers-figures-vector-paint-splash-477985111.jpg">
            <a:extLst>
              <a:ext uri="{FF2B5EF4-FFF2-40B4-BE49-F238E27FC236}">
                <a16:creationId xmlns:a16="http://schemas.microsoft.com/office/drawing/2014/main" xmlns="" id="{C6C846A2-0203-4E43-BB7F-4A185145D8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5" r="1" b="1"/>
          <a:stretch/>
        </p:blipFill>
        <p:spPr bwMode="auto">
          <a:xfrm>
            <a:off x="804672" y="803049"/>
            <a:ext cx="3026664" cy="247074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Puste Karty, Białe Karty, Wizytówki">
            <a:extLst>
              <a:ext uri="{FF2B5EF4-FFF2-40B4-BE49-F238E27FC236}">
                <a16:creationId xmlns:a16="http://schemas.microsoft.com/office/drawing/2014/main" xmlns="" id="{723F88CC-A00C-465A-B4CC-B0A0CAF0A9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1" r="-4" b="8055"/>
          <a:stretch/>
        </p:blipFill>
        <p:spPr bwMode="auto">
          <a:xfrm>
            <a:off x="804672" y="3461344"/>
            <a:ext cx="3026663"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DD09EB64-2DD5-4DE5-9003-6A7E1EC3013C}"/>
              </a:ext>
            </a:extLst>
          </p:cNvPr>
          <p:cNvSpPr>
            <a:spLocks noGrp="1"/>
          </p:cNvSpPr>
          <p:nvPr>
            <p:ph type="title"/>
          </p:nvPr>
        </p:nvSpPr>
        <p:spPr>
          <a:xfrm>
            <a:off x="5116878" y="629266"/>
            <a:ext cx="6422849" cy="1676603"/>
          </a:xfrm>
        </p:spPr>
        <p:txBody>
          <a:bodyPr>
            <a:normAutofit/>
          </a:bodyPr>
          <a:lstStyle/>
          <a:p>
            <a:r>
              <a:rPr lang="pl-PL" b="1" dirty="0"/>
              <a:t>PROCES – I ZAJĘCIA</a:t>
            </a:r>
          </a:p>
        </p:txBody>
      </p:sp>
      <p:sp>
        <p:nvSpPr>
          <p:cNvPr id="3" name="Symbol zastępczy zawartości 2">
            <a:extLst>
              <a:ext uri="{FF2B5EF4-FFF2-40B4-BE49-F238E27FC236}">
                <a16:creationId xmlns:a16="http://schemas.microsoft.com/office/drawing/2014/main" xmlns="" id="{38BD0C98-3A20-4A89-83D7-6F44122B6FD3}"/>
              </a:ext>
            </a:extLst>
          </p:cNvPr>
          <p:cNvSpPr>
            <a:spLocks noGrp="1"/>
          </p:cNvSpPr>
          <p:nvPr>
            <p:ph idx="1"/>
          </p:nvPr>
        </p:nvSpPr>
        <p:spPr>
          <a:xfrm>
            <a:off x="1313895" y="2438400"/>
            <a:ext cx="10225833" cy="3785419"/>
          </a:xfrm>
        </p:spPr>
        <p:txBody>
          <a:bodyPr>
            <a:normAutofit/>
          </a:bodyPr>
          <a:lstStyle/>
          <a:p>
            <a:pPr marL="4000500" lvl="8" indent="-342900" algn="just">
              <a:buAutoNum type="arabicPeriod" startAt="4"/>
            </a:pPr>
            <a:r>
              <a:rPr lang="pl-PL" dirty="0"/>
              <a:t>Do tych pól specjalnych stworzycie opisy ( może to być na jednej dużej KARCIE, albo na mniejszych, pojedynczych KARTACH), które będą zawierać zadania matematyczne dla graczy. Np. osoba, która stanie na polu nr 5 musi odpowiedzieć na pytanie –</a:t>
            </a:r>
            <a:br>
              <a:rPr lang="pl-PL" dirty="0"/>
            </a:br>
            <a:r>
              <a:rPr lang="pl-PL" dirty="0"/>
              <a:t>„jaki jest wzór na obwód kwadratu” lub „ile jest 11x11” lub  „podaj liczbę przeciwną do 100”, itp. Pytania mogą obejmować różne działy matematyczne. Mogą być krótkie lub bardziej rozbudowane, np. „Ola ma 16 lat, a jej tata jest od niej 3 razy starszy. Ile lat ma tata Oli”, itp.. Na jednej karcie może być więcej zadań – zależy to od Waszej pomysłowości. Pamiętajcie , aby uwzględnić poprawne odpowiedzi na pytania (zadania matematyczne).</a:t>
            </a:r>
          </a:p>
          <a:p>
            <a:pPr algn="just"/>
            <a:endParaRPr lang="pl-PL" sz="1800" dirty="0"/>
          </a:p>
        </p:txBody>
      </p:sp>
    </p:spTree>
    <p:extLst>
      <p:ext uri="{BB962C8B-B14F-4D97-AF65-F5344CB8AC3E}">
        <p14:creationId xmlns:p14="http://schemas.microsoft.com/office/powerpoint/2010/main" val="1917216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ry, Gra Planszowa, Grać, Kostki Do Gry">
            <a:extLst>
              <a:ext uri="{FF2B5EF4-FFF2-40B4-BE49-F238E27FC236}">
                <a16:creationId xmlns:a16="http://schemas.microsoft.com/office/drawing/2014/main" xmlns="" id="{6FCEE482-40E6-4B01-A32C-643B78620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09" r="17328"/>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87645E5A-05FE-4310-B9CC-9A90C95B4580}"/>
              </a:ext>
            </a:extLst>
          </p:cNvPr>
          <p:cNvSpPr>
            <a:spLocks noGrp="1"/>
          </p:cNvSpPr>
          <p:nvPr>
            <p:ph type="title"/>
          </p:nvPr>
        </p:nvSpPr>
        <p:spPr>
          <a:xfrm>
            <a:off x="838200" y="365125"/>
            <a:ext cx="10515600" cy="1325563"/>
          </a:xfrm>
        </p:spPr>
        <p:txBody>
          <a:bodyPr>
            <a:normAutofit/>
          </a:bodyPr>
          <a:lstStyle/>
          <a:p>
            <a:r>
              <a:rPr lang="pl-PL" b="1" dirty="0"/>
              <a:t>PROCES – II ZAJĘCIA</a:t>
            </a:r>
          </a:p>
        </p:txBody>
      </p:sp>
      <p:sp>
        <p:nvSpPr>
          <p:cNvPr id="3" name="Symbol zastępczy zawartości 2">
            <a:extLst>
              <a:ext uri="{FF2B5EF4-FFF2-40B4-BE49-F238E27FC236}">
                <a16:creationId xmlns:a16="http://schemas.microsoft.com/office/drawing/2014/main" xmlns="" id="{F68B0CE0-165A-4181-965B-1EC9878719BA}"/>
              </a:ext>
            </a:extLst>
          </p:cNvPr>
          <p:cNvSpPr>
            <a:spLocks noGrp="1"/>
          </p:cNvSpPr>
          <p:nvPr>
            <p:ph idx="1"/>
          </p:nvPr>
        </p:nvSpPr>
        <p:spPr>
          <a:xfrm>
            <a:off x="838200" y="2015406"/>
            <a:ext cx="6588625" cy="4065986"/>
          </a:xfrm>
        </p:spPr>
        <p:txBody>
          <a:bodyPr anchor="ctr">
            <a:normAutofit/>
          </a:bodyPr>
          <a:lstStyle/>
          <a:p>
            <a:pPr marL="0" lvl="0" indent="0">
              <a:buNone/>
            </a:pPr>
            <a:r>
              <a:rPr lang="pl-PL" sz="2000" dirty="0">
                <a:solidFill>
                  <a:schemeClr val="bg1"/>
                </a:solidFill>
              </a:rPr>
              <a:t>5. Pamiętajcie o INSTRUKCJI do gry (przejrzyjcie instrukcje gier, które macie w domu i wykonajcie podobną)</a:t>
            </a:r>
          </a:p>
          <a:p>
            <a:pPr marL="0" lvl="0" indent="0">
              <a:buNone/>
            </a:pPr>
            <a:r>
              <a:rPr lang="pl-PL" sz="2000" dirty="0">
                <a:solidFill>
                  <a:schemeClr val="bg1"/>
                </a:solidFill>
              </a:rPr>
              <a:t>6.  Gra będzie przeznaczona dla Waszych rówieśników, dlatego stopień trudności zadań matematycznych powinien być dostosowany do Waszego wieku. </a:t>
            </a:r>
          </a:p>
          <a:p>
            <a:pPr marL="0" lvl="0" indent="0">
              <a:buNone/>
            </a:pPr>
            <a:r>
              <a:rPr lang="pl-PL" sz="2000" dirty="0">
                <a:solidFill>
                  <a:schemeClr val="bg1"/>
                </a:solidFill>
              </a:rPr>
              <a:t>7. Przy tworzeniu gry możecie korzystać z podanych linków. Zachęcam Was również do obejrzenia przykładowych gier planszowych </a:t>
            </a:r>
          </a:p>
          <a:p>
            <a:pPr marL="0" lvl="0" indent="0">
              <a:buNone/>
            </a:pPr>
            <a:r>
              <a:rPr lang="pl-PL" sz="2000" dirty="0">
                <a:solidFill>
                  <a:schemeClr val="bg1"/>
                </a:solidFill>
              </a:rPr>
              <a:t>8. Wykonajcie PIONKI I KOSTKĘ DO GRY ( dowolną techniką)</a:t>
            </a:r>
            <a:br>
              <a:rPr lang="pl-PL" sz="2000" dirty="0">
                <a:solidFill>
                  <a:schemeClr val="bg1"/>
                </a:solidFill>
              </a:rPr>
            </a:br>
            <a:endParaRPr lang="pl-PL" sz="2000" dirty="0">
              <a:solidFill>
                <a:schemeClr val="bg1"/>
              </a:solidFill>
            </a:endParaRPr>
          </a:p>
          <a:p>
            <a:pPr marL="0" indent="0">
              <a:buNone/>
            </a:pPr>
            <a:endParaRPr lang="pl-PL" sz="2000" dirty="0">
              <a:solidFill>
                <a:schemeClr val="bg1"/>
              </a:solidFill>
            </a:endParaRPr>
          </a:p>
        </p:txBody>
      </p:sp>
    </p:spTree>
    <p:extLst>
      <p:ext uri="{BB962C8B-B14F-4D97-AF65-F5344CB8AC3E}">
        <p14:creationId xmlns:p14="http://schemas.microsoft.com/office/powerpoint/2010/main" val="415680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ozaika, Wielobarwny, Geometryczny">
            <a:extLst>
              <a:ext uri="{FF2B5EF4-FFF2-40B4-BE49-F238E27FC236}">
                <a16:creationId xmlns:a16="http://schemas.microsoft.com/office/drawing/2014/main" xmlns="" id="{E8C92F05-E4DB-4493-92DB-61E5D144DF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 r="10073" b="-2"/>
          <a:stretch/>
        </p:blipFill>
        <p:spPr bwMode="auto">
          <a:xfrm>
            <a:off x="7555991" y="1690688"/>
            <a:ext cx="4636009" cy="5167312"/>
          </a:xfrm>
          <a:custGeom>
            <a:avLst/>
            <a:gdLst>
              <a:gd name="connsiteX0" fmla="*/ 0 w 4636009"/>
              <a:gd name="connsiteY0" fmla="*/ 0 h 5167312"/>
              <a:gd name="connsiteX1" fmla="*/ 4636009 w 4636009"/>
              <a:gd name="connsiteY1" fmla="*/ 0 h 5167312"/>
              <a:gd name="connsiteX2" fmla="*/ 4636009 w 4636009"/>
              <a:gd name="connsiteY2" fmla="*/ 5167312 h 5167312"/>
              <a:gd name="connsiteX3" fmla="*/ 276091 w 4636009"/>
              <a:gd name="connsiteY3" fmla="*/ 5167312 h 5167312"/>
              <a:gd name="connsiteX4" fmla="*/ 2669970 w 4636009"/>
              <a:gd name="connsiteY4" fmla="*/ 952 h 5167312"/>
              <a:gd name="connsiteX5" fmla="*/ 0 w 4636009"/>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6009" h="5167312">
                <a:moveTo>
                  <a:pt x="0" y="0"/>
                </a:moveTo>
                <a:lnTo>
                  <a:pt x="4636009" y="0"/>
                </a:lnTo>
                <a:lnTo>
                  <a:pt x="4636009" y="5167312"/>
                </a:lnTo>
                <a:lnTo>
                  <a:pt x="276091" y="5167312"/>
                </a:lnTo>
                <a:lnTo>
                  <a:pt x="2669970" y="952"/>
                </a:lnTo>
                <a:lnTo>
                  <a:pt x="0" y="952"/>
                </a:lnTo>
                <a:close/>
              </a:path>
            </a:pathLst>
          </a:custGeom>
          <a:noFill/>
          <a:extLst>
            <a:ext uri="{909E8E84-426E-40DD-AFC4-6F175D3DCCD1}">
              <a14:hiddenFill xmlns:a14="http://schemas.microsoft.com/office/drawing/2010/main">
                <a:solidFill>
                  <a:srgbClr val="FFFFFF"/>
                </a:solidFill>
              </a14:hiddenFill>
            </a:ext>
          </a:extLst>
        </p:spPr>
      </p:pic>
      <p:sp>
        <p:nvSpPr>
          <p:cNvPr id="71" name="Freeform 7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0"/>
            <a:ext cx="10052100" cy="5166360"/>
          </a:xfrm>
          <a:custGeom>
            <a:avLst/>
            <a:gdLst>
              <a:gd name="connsiteX0" fmla="*/ 0 w 9786594"/>
              <a:gd name="connsiteY0" fmla="*/ 0 h 5032376"/>
              <a:gd name="connsiteX1" fmla="*/ 2130696 w 9786594"/>
              <a:gd name="connsiteY1" fmla="*/ 0 h 5032376"/>
              <a:gd name="connsiteX2" fmla="*/ 4685057 w 9786594"/>
              <a:gd name="connsiteY2" fmla="*/ 0 h 5032376"/>
              <a:gd name="connsiteX3" fmla="*/ 6291520 w 9786594"/>
              <a:gd name="connsiteY3" fmla="*/ 0 h 5032376"/>
              <a:gd name="connsiteX4" fmla="*/ 7449885 w 9786594"/>
              <a:gd name="connsiteY4" fmla="*/ 0 h 5032376"/>
              <a:gd name="connsiteX5" fmla="*/ 7455943 w 9786594"/>
              <a:gd name="connsiteY5" fmla="*/ 0 h 5032376"/>
              <a:gd name="connsiteX6" fmla="*/ 9786594 w 9786594"/>
              <a:gd name="connsiteY6" fmla="*/ 5032376 h 5032376"/>
              <a:gd name="connsiteX7" fmla="*/ 0 w 9786594"/>
              <a:gd name="connsiteY7" fmla="*/ 5032376 h 503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86594" h="5032376">
                <a:moveTo>
                  <a:pt x="0" y="0"/>
                </a:moveTo>
                <a:lnTo>
                  <a:pt x="2130696" y="0"/>
                </a:lnTo>
                <a:lnTo>
                  <a:pt x="4685057" y="0"/>
                </a:lnTo>
                <a:lnTo>
                  <a:pt x="6291520" y="0"/>
                </a:lnTo>
                <a:lnTo>
                  <a:pt x="7449885" y="0"/>
                </a:lnTo>
                <a:lnTo>
                  <a:pt x="7455943" y="0"/>
                </a:lnTo>
                <a:lnTo>
                  <a:pt x="9786594" y="5032376"/>
                </a:lnTo>
                <a:lnTo>
                  <a:pt x="0" y="503237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ytuł 1">
            <a:extLst>
              <a:ext uri="{FF2B5EF4-FFF2-40B4-BE49-F238E27FC236}">
                <a16:creationId xmlns:a16="http://schemas.microsoft.com/office/drawing/2014/main" xmlns="" id="{5DF11093-BA04-4478-B22C-999D94275E57}"/>
              </a:ext>
            </a:extLst>
          </p:cNvPr>
          <p:cNvSpPr>
            <a:spLocks noGrp="1"/>
          </p:cNvSpPr>
          <p:nvPr>
            <p:ph type="title"/>
          </p:nvPr>
        </p:nvSpPr>
        <p:spPr>
          <a:xfrm>
            <a:off x="838200" y="365125"/>
            <a:ext cx="10515600" cy="1325563"/>
          </a:xfrm>
        </p:spPr>
        <p:txBody>
          <a:bodyPr>
            <a:normAutofit/>
          </a:bodyPr>
          <a:lstStyle/>
          <a:p>
            <a:r>
              <a:rPr lang="pl-PL"/>
              <a:t>PROCES – III ZAJĘCIA</a:t>
            </a:r>
          </a:p>
        </p:txBody>
      </p:sp>
      <p:sp>
        <p:nvSpPr>
          <p:cNvPr id="3" name="Symbol zastępczy zawartości 2">
            <a:extLst>
              <a:ext uri="{FF2B5EF4-FFF2-40B4-BE49-F238E27FC236}">
                <a16:creationId xmlns:a16="http://schemas.microsoft.com/office/drawing/2014/main" xmlns="" id="{9B22705A-8231-4EFD-AA66-E65410ECC212}"/>
              </a:ext>
            </a:extLst>
          </p:cNvPr>
          <p:cNvSpPr>
            <a:spLocks noGrp="1"/>
          </p:cNvSpPr>
          <p:nvPr>
            <p:ph idx="1"/>
          </p:nvPr>
        </p:nvSpPr>
        <p:spPr>
          <a:xfrm>
            <a:off x="838200" y="2015406"/>
            <a:ext cx="6588625" cy="4065986"/>
          </a:xfrm>
        </p:spPr>
        <p:txBody>
          <a:bodyPr anchor="ctr">
            <a:normAutofit/>
          </a:bodyPr>
          <a:lstStyle/>
          <a:p>
            <a:r>
              <a:rPr lang="pl-PL" sz="1900">
                <a:solidFill>
                  <a:schemeClr val="bg1"/>
                </a:solidFill>
              </a:rPr>
              <a:t>Zaprezentujcie grę Waszym kolegom. Opowiedzcie o niej: </a:t>
            </a:r>
          </a:p>
          <a:p>
            <a:pPr>
              <a:buFontTx/>
              <a:buChar char="-"/>
            </a:pPr>
            <a:r>
              <a:rPr lang="pl-PL" sz="1900">
                <a:solidFill>
                  <a:schemeClr val="bg1"/>
                </a:solidFill>
              </a:rPr>
              <a:t>Podajcie tytuł,</a:t>
            </a:r>
          </a:p>
          <a:p>
            <a:pPr>
              <a:buFontTx/>
              <a:buChar char="-"/>
            </a:pPr>
            <a:r>
              <a:rPr lang="pl-PL" sz="1900">
                <a:solidFill>
                  <a:schemeClr val="bg1"/>
                </a:solidFill>
              </a:rPr>
              <a:t>Zasady,</a:t>
            </a:r>
          </a:p>
          <a:p>
            <a:pPr>
              <a:buFontTx/>
              <a:buChar char="-"/>
            </a:pPr>
            <a:r>
              <a:rPr lang="pl-PL" sz="1900">
                <a:solidFill>
                  <a:schemeClr val="bg1"/>
                </a:solidFill>
              </a:rPr>
              <a:t>Instrukcję,</a:t>
            </a:r>
          </a:p>
          <a:p>
            <a:pPr>
              <a:buFontTx/>
              <a:buChar char="-"/>
            </a:pPr>
            <a:r>
              <a:rPr lang="pl-PL" sz="1900">
                <a:solidFill>
                  <a:schemeClr val="bg1"/>
                </a:solidFill>
              </a:rPr>
              <a:t>Przykładowe zadania matematyczne z kart,</a:t>
            </a:r>
          </a:p>
          <a:p>
            <a:pPr>
              <a:buFontTx/>
              <a:buChar char="-"/>
            </a:pPr>
            <a:r>
              <a:rPr lang="pl-PL" sz="1900">
                <a:solidFill>
                  <a:schemeClr val="bg1"/>
                </a:solidFill>
              </a:rPr>
              <a:t>Opowiedzcie, jak gra powstawała,</a:t>
            </a:r>
          </a:p>
          <a:p>
            <a:pPr>
              <a:buFontTx/>
              <a:buChar char="-"/>
            </a:pPr>
            <a:r>
              <a:rPr lang="pl-PL" sz="1900">
                <a:solidFill>
                  <a:schemeClr val="bg1"/>
                </a:solidFill>
              </a:rPr>
              <a:t>Podzielcie się swoimi uwagami ( co było ciekawe, co trudne, itp.),</a:t>
            </a:r>
          </a:p>
          <a:p>
            <a:pPr>
              <a:buFontTx/>
              <a:buChar char="-"/>
            </a:pPr>
            <a:r>
              <a:rPr lang="pl-PL" sz="1900">
                <a:solidFill>
                  <a:schemeClr val="bg1"/>
                </a:solidFill>
              </a:rPr>
              <a:t>Odpowiedzcie na ewentualne pytania nauczyciela i kolegów,</a:t>
            </a:r>
          </a:p>
          <a:p>
            <a:pPr>
              <a:buFontTx/>
              <a:buChar char="-"/>
            </a:pPr>
            <a:r>
              <a:rPr lang="pl-PL" sz="1900">
                <a:solidFill>
                  <a:schemeClr val="bg1"/>
                </a:solidFill>
              </a:rPr>
              <a:t>Pozwólcie kolegom zagrać w Waszą nową grę</a:t>
            </a:r>
            <a:r>
              <a:rPr lang="pl-PL" sz="1900">
                <a:solidFill>
                  <a:schemeClr val="bg1"/>
                </a:solidFill>
                <a:sym typeface="Wingdings" panose="05000000000000000000" pitchFamily="2" charset="2"/>
              </a:rPr>
              <a:t></a:t>
            </a:r>
            <a:endParaRPr lang="pl-PL" sz="1900">
              <a:solidFill>
                <a:schemeClr val="bg1"/>
              </a:solidFill>
            </a:endParaRPr>
          </a:p>
          <a:p>
            <a:pPr>
              <a:buFontTx/>
              <a:buChar char="-"/>
            </a:pPr>
            <a:endParaRPr lang="pl-PL" sz="1900">
              <a:solidFill>
                <a:schemeClr val="bg1"/>
              </a:solidFill>
            </a:endParaRPr>
          </a:p>
          <a:p>
            <a:pPr>
              <a:buFontTx/>
              <a:buChar char="-"/>
            </a:pPr>
            <a:endParaRPr lang="pl-PL" sz="1900">
              <a:solidFill>
                <a:schemeClr val="bg1"/>
              </a:solidFill>
            </a:endParaRPr>
          </a:p>
        </p:txBody>
      </p:sp>
    </p:spTree>
    <p:extLst>
      <p:ext uri="{BB962C8B-B14F-4D97-AF65-F5344CB8AC3E}">
        <p14:creationId xmlns:p14="http://schemas.microsoft.com/office/powerpoint/2010/main" val="18340003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849</Words>
  <Application>Microsoft Office PowerPoint</Application>
  <PresentationFormat>Panoramiczny</PresentationFormat>
  <Paragraphs>132</Paragraphs>
  <Slides>16</Slides>
  <Notes>2</Notes>
  <HiddenSlides>0</HiddenSlides>
  <MMClips>0</MMClips>
  <ScaleCrop>false</ScaleCrop>
  <HeadingPairs>
    <vt:vector size="6" baseType="variant">
      <vt:variant>
        <vt:lpstr>Używane czcionki</vt:lpstr>
      </vt:variant>
      <vt:variant>
        <vt:i4>10</vt:i4>
      </vt:variant>
      <vt:variant>
        <vt:lpstr>Motyw</vt:lpstr>
      </vt:variant>
      <vt:variant>
        <vt:i4>1</vt:i4>
      </vt:variant>
      <vt:variant>
        <vt:lpstr>Tytuły slajdów</vt:lpstr>
      </vt:variant>
      <vt:variant>
        <vt:i4>16</vt:i4>
      </vt:variant>
    </vt:vector>
  </HeadingPairs>
  <TitlesOfParts>
    <vt:vector size="27" baseType="lpstr">
      <vt:lpstr>Arial</vt:lpstr>
      <vt:lpstr>Calibri</vt:lpstr>
      <vt:lpstr>Calibri Light</vt:lpstr>
      <vt:lpstr>Comic Sans MS</vt:lpstr>
      <vt:lpstr>Franklin Gothic Medium</vt:lpstr>
      <vt:lpstr>Lucida Sans Unicode</vt:lpstr>
      <vt:lpstr>Mangal</vt:lpstr>
      <vt:lpstr>StarSymbol</vt:lpstr>
      <vt:lpstr>Trebuchet MS</vt:lpstr>
      <vt:lpstr>Wingdings</vt:lpstr>
      <vt:lpstr>Motyw pakietu Office</vt:lpstr>
      <vt:lpstr>WEB QUEST JEST PRZEZNACZONY DLA III KLASY GIMNAZJUM AUTOR PROJEKTU: SABINA FOLWARSKA  </vt:lpstr>
      <vt:lpstr>WPROWADZENIE</vt:lpstr>
      <vt:lpstr>ZADANIE</vt:lpstr>
      <vt:lpstr>PROCES</vt:lpstr>
      <vt:lpstr>PROCES</vt:lpstr>
      <vt:lpstr>PROCES – I ZAJĘCIA</vt:lpstr>
      <vt:lpstr>PROCES – I ZAJĘCIA</vt:lpstr>
      <vt:lpstr>PROCES – II ZAJĘCIA</vt:lpstr>
      <vt:lpstr>PROCES – III ZAJĘCIA</vt:lpstr>
      <vt:lpstr>ŹRÓDŁA</vt:lpstr>
      <vt:lpstr>EWALUACJA</vt:lpstr>
      <vt:lpstr>EWALUACJA</vt:lpstr>
      <vt:lpstr>EWALUACJA - OCENA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Matematycza gra planszowa</dc:title>
  <dc:creator>Sabina Folwarska</dc:creator>
  <cp:lastModifiedBy>Anna Basta</cp:lastModifiedBy>
  <cp:revision>22</cp:revision>
  <dcterms:created xsi:type="dcterms:W3CDTF">2017-08-23T11:53:48Z</dcterms:created>
  <dcterms:modified xsi:type="dcterms:W3CDTF">2020-01-14T11:36:03Z</dcterms:modified>
</cp:coreProperties>
</file>