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276C9-B9D6-4F74-904B-D7942BBF0A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2B5F9D1-1AE6-41AA-82E7-1015541E5F6A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GRUPA 1 - OBSERWATORZY</a:t>
          </a:r>
        </a:p>
      </dgm:t>
    </dgm:pt>
    <dgm:pt modelId="{42AFDD45-F96F-4CFE-A59A-2614A1FC589E}" type="parTrans" cxnId="{935330EF-F91A-4B0D-B583-701522826DF5}">
      <dgm:prSet/>
      <dgm:spPr/>
      <dgm:t>
        <a:bodyPr/>
        <a:lstStyle/>
        <a:p>
          <a:endParaRPr lang="pl-PL"/>
        </a:p>
      </dgm:t>
    </dgm:pt>
    <dgm:pt modelId="{ADC493F6-4BF8-447F-974E-18D92CB545ED}" type="sibTrans" cxnId="{935330EF-F91A-4B0D-B583-701522826DF5}">
      <dgm:prSet/>
      <dgm:spPr/>
      <dgm:t>
        <a:bodyPr/>
        <a:lstStyle/>
        <a:p>
          <a:endParaRPr lang="pl-PL"/>
        </a:p>
      </dgm:t>
    </dgm:pt>
    <dgm:pt modelId="{9ECFBAA9-683D-428A-9862-8C16B432E4B8}">
      <dgm:prSet phldrT="[Tekst]"/>
      <dgm:spPr>
        <a:solidFill>
          <a:srgbClr val="00B0F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GRUPA 2 - METEROLODZY</a:t>
          </a:r>
        </a:p>
      </dgm:t>
    </dgm:pt>
    <dgm:pt modelId="{14C5A409-13C1-431C-8F45-B1ACB09D9AEA}" type="parTrans" cxnId="{C3B5EAE6-CD5C-4250-BD84-BCD0C3AC9877}">
      <dgm:prSet/>
      <dgm:spPr/>
      <dgm:t>
        <a:bodyPr/>
        <a:lstStyle/>
        <a:p>
          <a:endParaRPr lang="pl-PL"/>
        </a:p>
      </dgm:t>
    </dgm:pt>
    <dgm:pt modelId="{7123A2E7-655B-4321-A7B9-9BB3DCD0DCE7}" type="sibTrans" cxnId="{C3B5EAE6-CD5C-4250-BD84-BCD0C3AC9877}">
      <dgm:prSet/>
      <dgm:spPr/>
      <dgm:t>
        <a:bodyPr/>
        <a:lstStyle/>
        <a:p>
          <a:endParaRPr lang="pl-PL"/>
        </a:p>
      </dgm:t>
    </dgm:pt>
    <dgm:pt modelId="{496BE627-C9B3-4338-B141-892B2F4BED40}">
      <dgm:prSet phldrT="[Tekst]"/>
      <dgm:spPr>
        <a:solidFill>
          <a:srgbClr val="92D05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GRUPA 3 - PRZYRODNICY</a:t>
          </a:r>
        </a:p>
      </dgm:t>
    </dgm:pt>
    <dgm:pt modelId="{E90ACABD-2169-443B-AA85-6AC3FF072190}" type="parTrans" cxnId="{C6025B69-059D-4409-92E1-F6C1DBFAF34B}">
      <dgm:prSet/>
      <dgm:spPr/>
      <dgm:t>
        <a:bodyPr/>
        <a:lstStyle/>
        <a:p>
          <a:endParaRPr lang="pl-PL"/>
        </a:p>
      </dgm:t>
    </dgm:pt>
    <dgm:pt modelId="{F80BDEE3-3DA7-4CCB-9030-E58CEE6D029C}" type="sibTrans" cxnId="{C6025B69-059D-4409-92E1-F6C1DBFAF34B}">
      <dgm:prSet/>
      <dgm:spPr/>
      <dgm:t>
        <a:bodyPr/>
        <a:lstStyle/>
        <a:p>
          <a:endParaRPr lang="pl-PL"/>
        </a:p>
      </dgm:t>
    </dgm:pt>
    <dgm:pt modelId="{E6F66B88-EE3D-4D19-A38F-973451082864}" type="pres">
      <dgm:prSet presAssocID="{AF6276C9-B9D6-4F74-904B-D7942BBF0A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36C3FC2-4D13-4A96-99FB-849195B4FD16}" type="pres">
      <dgm:prSet presAssocID="{B2B5F9D1-1AE6-41AA-82E7-1015541E5F6A}" presName="parentLin" presStyleCnt="0"/>
      <dgm:spPr/>
    </dgm:pt>
    <dgm:pt modelId="{73B35473-CFD5-47DE-91E3-06B38367010F}" type="pres">
      <dgm:prSet presAssocID="{B2B5F9D1-1AE6-41AA-82E7-1015541E5F6A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6AB96ED6-EDB4-45FF-B2D5-D71D95973757}" type="pres">
      <dgm:prSet presAssocID="{B2B5F9D1-1AE6-41AA-82E7-1015541E5F6A}" presName="parentText" presStyleLbl="node1" presStyleIdx="0" presStyleCnt="3" custLinFactNeighborX="-22078" custLinFactNeighborY="-37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52E711-6444-455A-AC09-BF6E3D9651B2}" type="pres">
      <dgm:prSet presAssocID="{B2B5F9D1-1AE6-41AA-82E7-1015541E5F6A}" presName="negativeSpace" presStyleCnt="0"/>
      <dgm:spPr/>
    </dgm:pt>
    <dgm:pt modelId="{ED96EB15-B4F0-4321-8CD3-2C70253424F9}" type="pres">
      <dgm:prSet presAssocID="{B2B5F9D1-1AE6-41AA-82E7-1015541E5F6A}" presName="childText" presStyleLbl="conFgAcc1" presStyleIdx="0" presStyleCnt="3">
        <dgm:presLayoutVars>
          <dgm:bulletEnabled val="1"/>
        </dgm:presLayoutVars>
      </dgm:prSet>
      <dgm:spPr/>
    </dgm:pt>
    <dgm:pt modelId="{C23E6C2C-E89C-460D-A79A-46E2E75E0057}" type="pres">
      <dgm:prSet presAssocID="{ADC493F6-4BF8-447F-974E-18D92CB545ED}" presName="spaceBetweenRectangles" presStyleCnt="0"/>
      <dgm:spPr/>
    </dgm:pt>
    <dgm:pt modelId="{AAC796F9-D1DE-43A7-B702-D43B089E24F5}" type="pres">
      <dgm:prSet presAssocID="{9ECFBAA9-683D-428A-9862-8C16B432E4B8}" presName="parentLin" presStyleCnt="0"/>
      <dgm:spPr/>
    </dgm:pt>
    <dgm:pt modelId="{C4D4189D-0A7C-4FAA-816A-107011D5BC95}" type="pres">
      <dgm:prSet presAssocID="{9ECFBAA9-683D-428A-9862-8C16B432E4B8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33740FEE-88BF-4A3A-B344-3C8EFEBEB58F}" type="pres">
      <dgm:prSet presAssocID="{9ECFBAA9-683D-428A-9862-8C16B432E4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F7096B-A611-4D5F-BC85-121B8D0080FE}" type="pres">
      <dgm:prSet presAssocID="{9ECFBAA9-683D-428A-9862-8C16B432E4B8}" presName="negativeSpace" presStyleCnt="0"/>
      <dgm:spPr/>
    </dgm:pt>
    <dgm:pt modelId="{941F93D6-A027-4BFB-B8C7-D00975E955FF}" type="pres">
      <dgm:prSet presAssocID="{9ECFBAA9-683D-428A-9862-8C16B432E4B8}" presName="childText" presStyleLbl="conFgAcc1" presStyleIdx="1" presStyleCnt="3" custLinFactNeighborX="-35065" custLinFactNeighborY="-89968">
        <dgm:presLayoutVars>
          <dgm:bulletEnabled val="1"/>
        </dgm:presLayoutVars>
      </dgm:prSet>
      <dgm:spPr/>
    </dgm:pt>
    <dgm:pt modelId="{E9CE0401-9B19-44B2-8A9A-D45779CB0FCF}" type="pres">
      <dgm:prSet presAssocID="{7123A2E7-655B-4321-A7B9-9BB3DCD0DCE7}" presName="spaceBetweenRectangles" presStyleCnt="0"/>
      <dgm:spPr/>
    </dgm:pt>
    <dgm:pt modelId="{E27954B9-F2A5-4300-836B-B9425DD1053E}" type="pres">
      <dgm:prSet presAssocID="{496BE627-C9B3-4338-B141-892B2F4BED40}" presName="parentLin" presStyleCnt="0"/>
      <dgm:spPr/>
    </dgm:pt>
    <dgm:pt modelId="{477A2904-F6BA-4D6F-B256-585EA3DF9CE2}" type="pres">
      <dgm:prSet presAssocID="{496BE627-C9B3-4338-B141-892B2F4BED40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8C73EBCD-B44E-42F2-A145-55EADFEEFA91}" type="pres">
      <dgm:prSet presAssocID="{496BE627-C9B3-4338-B141-892B2F4BED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9FC05C-EE63-4023-9C53-C464E14B4318}" type="pres">
      <dgm:prSet presAssocID="{496BE627-C9B3-4338-B141-892B2F4BED40}" presName="negativeSpace" presStyleCnt="0"/>
      <dgm:spPr/>
    </dgm:pt>
    <dgm:pt modelId="{6177418E-74E5-4E86-9FEA-C50DF487B1F8}" type="pres">
      <dgm:prSet presAssocID="{496BE627-C9B3-4338-B141-892B2F4BED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B5EAE6-CD5C-4250-BD84-BCD0C3AC9877}" srcId="{AF6276C9-B9D6-4F74-904B-D7942BBF0A5D}" destId="{9ECFBAA9-683D-428A-9862-8C16B432E4B8}" srcOrd="1" destOrd="0" parTransId="{14C5A409-13C1-431C-8F45-B1ACB09D9AEA}" sibTransId="{7123A2E7-655B-4321-A7B9-9BB3DCD0DCE7}"/>
    <dgm:cxn modelId="{73229A42-27FA-4F74-82D0-D24D9098A45B}" type="presOf" srcId="{496BE627-C9B3-4338-B141-892B2F4BED40}" destId="{477A2904-F6BA-4D6F-B256-585EA3DF9CE2}" srcOrd="0" destOrd="0" presId="urn:microsoft.com/office/officeart/2005/8/layout/list1"/>
    <dgm:cxn modelId="{5178BA49-6366-463E-8DB5-F072B739B328}" type="presOf" srcId="{AF6276C9-B9D6-4F74-904B-D7942BBF0A5D}" destId="{E6F66B88-EE3D-4D19-A38F-973451082864}" srcOrd="0" destOrd="0" presId="urn:microsoft.com/office/officeart/2005/8/layout/list1"/>
    <dgm:cxn modelId="{97D978AC-050B-4B25-B38E-C6AB207EBB8D}" type="presOf" srcId="{B2B5F9D1-1AE6-41AA-82E7-1015541E5F6A}" destId="{73B35473-CFD5-47DE-91E3-06B38367010F}" srcOrd="0" destOrd="0" presId="urn:microsoft.com/office/officeart/2005/8/layout/list1"/>
    <dgm:cxn modelId="{C6025B69-059D-4409-92E1-F6C1DBFAF34B}" srcId="{AF6276C9-B9D6-4F74-904B-D7942BBF0A5D}" destId="{496BE627-C9B3-4338-B141-892B2F4BED40}" srcOrd="2" destOrd="0" parTransId="{E90ACABD-2169-443B-AA85-6AC3FF072190}" sibTransId="{F80BDEE3-3DA7-4CCB-9030-E58CEE6D029C}"/>
    <dgm:cxn modelId="{0FAAB3A8-AA93-4259-98B2-B47A4ADA0461}" type="presOf" srcId="{B2B5F9D1-1AE6-41AA-82E7-1015541E5F6A}" destId="{6AB96ED6-EDB4-45FF-B2D5-D71D95973757}" srcOrd="1" destOrd="0" presId="urn:microsoft.com/office/officeart/2005/8/layout/list1"/>
    <dgm:cxn modelId="{935330EF-F91A-4B0D-B583-701522826DF5}" srcId="{AF6276C9-B9D6-4F74-904B-D7942BBF0A5D}" destId="{B2B5F9D1-1AE6-41AA-82E7-1015541E5F6A}" srcOrd="0" destOrd="0" parTransId="{42AFDD45-F96F-4CFE-A59A-2614A1FC589E}" sibTransId="{ADC493F6-4BF8-447F-974E-18D92CB545ED}"/>
    <dgm:cxn modelId="{0DB6CF56-1392-4D96-9122-2FB0C310D612}" type="presOf" srcId="{9ECFBAA9-683D-428A-9862-8C16B432E4B8}" destId="{C4D4189D-0A7C-4FAA-816A-107011D5BC95}" srcOrd="0" destOrd="0" presId="urn:microsoft.com/office/officeart/2005/8/layout/list1"/>
    <dgm:cxn modelId="{7489A5BD-C6F6-4EF4-972B-03CFA0A2EE57}" type="presOf" srcId="{496BE627-C9B3-4338-B141-892B2F4BED40}" destId="{8C73EBCD-B44E-42F2-A145-55EADFEEFA91}" srcOrd="1" destOrd="0" presId="urn:microsoft.com/office/officeart/2005/8/layout/list1"/>
    <dgm:cxn modelId="{BA35C5F7-7721-4512-A321-76B22402D359}" type="presOf" srcId="{9ECFBAA9-683D-428A-9862-8C16B432E4B8}" destId="{33740FEE-88BF-4A3A-B344-3C8EFEBEB58F}" srcOrd="1" destOrd="0" presId="urn:microsoft.com/office/officeart/2005/8/layout/list1"/>
    <dgm:cxn modelId="{056BE975-6ECD-44F6-8130-21F54F91F66B}" type="presParOf" srcId="{E6F66B88-EE3D-4D19-A38F-973451082864}" destId="{D36C3FC2-4D13-4A96-99FB-849195B4FD16}" srcOrd="0" destOrd="0" presId="urn:microsoft.com/office/officeart/2005/8/layout/list1"/>
    <dgm:cxn modelId="{BBF753CA-70EA-41A6-943F-398B4865993A}" type="presParOf" srcId="{D36C3FC2-4D13-4A96-99FB-849195B4FD16}" destId="{73B35473-CFD5-47DE-91E3-06B38367010F}" srcOrd="0" destOrd="0" presId="urn:microsoft.com/office/officeart/2005/8/layout/list1"/>
    <dgm:cxn modelId="{27848425-5BE3-4962-A795-7DC8FA6E10C1}" type="presParOf" srcId="{D36C3FC2-4D13-4A96-99FB-849195B4FD16}" destId="{6AB96ED6-EDB4-45FF-B2D5-D71D95973757}" srcOrd="1" destOrd="0" presId="urn:microsoft.com/office/officeart/2005/8/layout/list1"/>
    <dgm:cxn modelId="{FCB59848-DFEA-4979-92D7-B594F1C39C4A}" type="presParOf" srcId="{E6F66B88-EE3D-4D19-A38F-973451082864}" destId="{D952E711-6444-455A-AC09-BF6E3D9651B2}" srcOrd="1" destOrd="0" presId="urn:microsoft.com/office/officeart/2005/8/layout/list1"/>
    <dgm:cxn modelId="{5764B669-6AFB-4F69-A793-55F71B467C3F}" type="presParOf" srcId="{E6F66B88-EE3D-4D19-A38F-973451082864}" destId="{ED96EB15-B4F0-4321-8CD3-2C70253424F9}" srcOrd="2" destOrd="0" presId="urn:microsoft.com/office/officeart/2005/8/layout/list1"/>
    <dgm:cxn modelId="{A12FF977-E5A9-4AC7-9E8B-94874E87FBE8}" type="presParOf" srcId="{E6F66B88-EE3D-4D19-A38F-973451082864}" destId="{C23E6C2C-E89C-460D-A79A-46E2E75E0057}" srcOrd="3" destOrd="0" presId="urn:microsoft.com/office/officeart/2005/8/layout/list1"/>
    <dgm:cxn modelId="{47431450-5C6C-4F9F-B663-B5F2B1C2999B}" type="presParOf" srcId="{E6F66B88-EE3D-4D19-A38F-973451082864}" destId="{AAC796F9-D1DE-43A7-B702-D43B089E24F5}" srcOrd="4" destOrd="0" presId="urn:microsoft.com/office/officeart/2005/8/layout/list1"/>
    <dgm:cxn modelId="{B290688F-E87E-454A-87DB-4D6E6100F3B7}" type="presParOf" srcId="{AAC796F9-D1DE-43A7-B702-D43B089E24F5}" destId="{C4D4189D-0A7C-4FAA-816A-107011D5BC95}" srcOrd="0" destOrd="0" presId="urn:microsoft.com/office/officeart/2005/8/layout/list1"/>
    <dgm:cxn modelId="{D877EEF4-5431-45A9-A00C-FE9DD7457A62}" type="presParOf" srcId="{AAC796F9-D1DE-43A7-B702-D43B089E24F5}" destId="{33740FEE-88BF-4A3A-B344-3C8EFEBEB58F}" srcOrd="1" destOrd="0" presId="urn:microsoft.com/office/officeart/2005/8/layout/list1"/>
    <dgm:cxn modelId="{AC1FB75E-C204-4BEB-B683-1BA77C5C5F2B}" type="presParOf" srcId="{E6F66B88-EE3D-4D19-A38F-973451082864}" destId="{3BF7096B-A611-4D5F-BC85-121B8D0080FE}" srcOrd="5" destOrd="0" presId="urn:microsoft.com/office/officeart/2005/8/layout/list1"/>
    <dgm:cxn modelId="{3F99F545-6CD5-40C0-A356-13E83B8C0B3E}" type="presParOf" srcId="{E6F66B88-EE3D-4D19-A38F-973451082864}" destId="{941F93D6-A027-4BFB-B8C7-D00975E955FF}" srcOrd="6" destOrd="0" presId="urn:microsoft.com/office/officeart/2005/8/layout/list1"/>
    <dgm:cxn modelId="{8814CD3E-49C9-433A-94DF-68EB02A21300}" type="presParOf" srcId="{E6F66B88-EE3D-4D19-A38F-973451082864}" destId="{E9CE0401-9B19-44B2-8A9A-D45779CB0FCF}" srcOrd="7" destOrd="0" presId="urn:microsoft.com/office/officeart/2005/8/layout/list1"/>
    <dgm:cxn modelId="{BCAC5BC7-B2C3-4097-9C26-1C5A2EF66E72}" type="presParOf" srcId="{E6F66B88-EE3D-4D19-A38F-973451082864}" destId="{E27954B9-F2A5-4300-836B-B9425DD1053E}" srcOrd="8" destOrd="0" presId="urn:microsoft.com/office/officeart/2005/8/layout/list1"/>
    <dgm:cxn modelId="{FDA8D56E-9E5C-42E0-A938-CCA1BD9DFB31}" type="presParOf" srcId="{E27954B9-F2A5-4300-836B-B9425DD1053E}" destId="{477A2904-F6BA-4D6F-B256-585EA3DF9CE2}" srcOrd="0" destOrd="0" presId="urn:microsoft.com/office/officeart/2005/8/layout/list1"/>
    <dgm:cxn modelId="{20BAA654-D9DB-40CE-ACA7-AF939A8CE927}" type="presParOf" srcId="{E27954B9-F2A5-4300-836B-B9425DD1053E}" destId="{8C73EBCD-B44E-42F2-A145-55EADFEEFA91}" srcOrd="1" destOrd="0" presId="urn:microsoft.com/office/officeart/2005/8/layout/list1"/>
    <dgm:cxn modelId="{AAACB25E-2422-47F3-897E-4F9C31F3ADAA}" type="presParOf" srcId="{E6F66B88-EE3D-4D19-A38F-973451082864}" destId="{CD9FC05C-EE63-4023-9C53-C464E14B4318}" srcOrd="9" destOrd="0" presId="urn:microsoft.com/office/officeart/2005/8/layout/list1"/>
    <dgm:cxn modelId="{DF834CBF-994E-49F2-9819-45E574CEF1B0}" type="presParOf" srcId="{E6F66B88-EE3D-4D19-A38F-973451082864}" destId="{6177418E-74E5-4E86-9FEA-C50DF487B1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34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76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345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00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10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2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3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28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63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7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60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A868-53B5-404B-8C35-2743B0863F77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5F67-43E1-4D25-97C6-76BD8EB404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8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ng.edu.pl/article.php?id=37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mulus.nazwa.pl/teoria/wiedza/w_opady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pixabay.com/pl/photos/deszczowa%20pogoda/" TargetMode="External"/><Relationship Id="rId4" Type="http://schemas.openxmlformats.org/officeDocument/2006/relationships/hyperlink" Target="http://www.mojapogoda.com/leksykon-meteorologiczny/chmury-zachmurzeni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39" y="3140968"/>
            <a:ext cx="2232248" cy="166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187" y="1757883"/>
            <a:ext cx="7772400" cy="1470025"/>
          </a:xfrm>
        </p:spPr>
        <p:txBody>
          <a:bodyPr/>
          <a:lstStyle/>
          <a:p>
            <a:r>
              <a:rPr lang="pl-PL" dirty="0"/>
              <a:t>POGODA I JEJ SKŁADNIKI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928956"/>
            <a:ext cx="5972396" cy="2808312"/>
          </a:xfrm>
        </p:spPr>
        <p:txBody>
          <a:bodyPr>
            <a:normAutofit fontScale="25000" lnSpcReduction="20000"/>
          </a:bodyPr>
          <a:lstStyle/>
          <a:p>
            <a:r>
              <a:rPr lang="pl-PL" sz="4000" b="1" dirty="0">
                <a:solidFill>
                  <a:srgbClr val="000000"/>
                </a:solidFill>
              </a:rPr>
              <a:t/>
            </a:r>
            <a:br>
              <a:rPr lang="pl-PL" sz="4000" b="1" dirty="0">
                <a:solidFill>
                  <a:srgbClr val="000000"/>
                </a:solidFill>
              </a:rPr>
            </a:br>
            <a:r>
              <a:rPr lang="pl-PL" sz="9600" b="1" dirty="0">
                <a:solidFill>
                  <a:schemeClr val="bg1"/>
                </a:solidFill>
              </a:rPr>
              <a:t> </a:t>
            </a:r>
            <a:r>
              <a:rPr lang="pl-PL" sz="8000" b="1" dirty="0" err="1">
                <a:solidFill>
                  <a:schemeClr val="tx1"/>
                </a:solidFill>
              </a:rPr>
              <a:t>WebQuest</a:t>
            </a:r>
            <a:r>
              <a:rPr lang="pl-PL" sz="8000" b="1" dirty="0">
                <a:solidFill>
                  <a:schemeClr val="tx1"/>
                </a:solidFill>
              </a:rPr>
              <a:t>  jest przeznaczony dla I klasy gimnazjum.</a:t>
            </a:r>
          </a:p>
          <a:p>
            <a:r>
              <a:rPr lang="pl-PL" sz="8000" b="1" dirty="0">
                <a:solidFill>
                  <a:schemeClr val="tx1"/>
                </a:solidFill>
              </a:rPr>
              <a:t>Cel: utrwalenie wiadomości z zakresu</a:t>
            </a:r>
            <a:br>
              <a:rPr lang="pl-PL" sz="8000" b="1" dirty="0">
                <a:solidFill>
                  <a:schemeClr val="tx1"/>
                </a:solidFill>
              </a:rPr>
            </a:br>
            <a:r>
              <a:rPr lang="pl-PL" sz="8000" b="1" dirty="0">
                <a:solidFill>
                  <a:schemeClr val="tx1"/>
                </a:solidFill>
              </a:rPr>
              <a:t>działu atmosfera,</a:t>
            </a:r>
          </a:p>
          <a:p>
            <a:r>
              <a:rPr lang="pl-PL" sz="8000" b="1" dirty="0">
                <a:solidFill>
                  <a:schemeClr val="tx1"/>
                </a:solidFill>
              </a:rPr>
              <a:t>Zachęcenie uczniów do samodzielnego zdobywania wiadomości.</a:t>
            </a:r>
          </a:p>
          <a:p>
            <a:endParaRPr lang="pl-PL" sz="9600" b="1" dirty="0">
              <a:solidFill>
                <a:schemeClr val="bg1"/>
              </a:solidFill>
            </a:endParaRPr>
          </a:p>
          <a:p>
            <a:endParaRPr lang="pl-PL" sz="9600" b="1" dirty="0">
              <a:solidFill>
                <a:schemeClr val="bg1"/>
              </a:solidFill>
            </a:endParaRPr>
          </a:p>
          <a:p>
            <a:r>
              <a:rPr lang="pl-PL" sz="7200" b="1" dirty="0">
                <a:solidFill>
                  <a:schemeClr val="tx1"/>
                </a:solidFill>
              </a:rPr>
              <a:t>Autorem projektu jest: Joanna Lemirowska - Wronka</a:t>
            </a:r>
            <a:endParaRPr lang="pl-PL" sz="7200" dirty="0">
              <a:solidFill>
                <a:schemeClr val="tx1"/>
              </a:solidFill>
            </a:endParaRPr>
          </a:p>
          <a:p>
            <a:endParaRPr lang="pl-PL" sz="9600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FAB14D7-10E7-4495-8851-D9A00B579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49" y="626535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6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anna\Desktop\webquest\Pogoda - Wolne videa na Pixabay_pliki\624798491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4. Na wykonanie zadania macie trzy tygodnie.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PIERWSZY TYDZIEŃ</a:t>
            </a:r>
          </a:p>
          <a:p>
            <a:r>
              <a:rPr lang="pl-PL" dirty="0"/>
              <a:t>Zapoznanie się z zadaniem, wyznaczenie zadań w grupie, wstępne gromadzenie informacji:  </a:t>
            </a:r>
          </a:p>
          <a:p>
            <a:pPr>
              <a:buFontTx/>
              <a:buChar char="-"/>
            </a:pPr>
            <a:r>
              <a:rPr lang="pl-PL" dirty="0"/>
              <a:t>Szukanie w źródłach Internetowych, w słownikach, podręcznikach, książkach tematycznych</a:t>
            </a:r>
          </a:p>
          <a:p>
            <a:pPr>
              <a:buFontTx/>
              <a:buChar char="-"/>
            </a:pPr>
            <a:r>
              <a:rPr lang="pl-PL" dirty="0"/>
              <a:t>Wyjaśniania trudnych pojęć (słów)</a:t>
            </a:r>
          </a:p>
          <a:p>
            <a:pPr>
              <a:buFontTx/>
              <a:buChar char="-"/>
            </a:pPr>
            <a:r>
              <a:rPr lang="pl-PL" dirty="0"/>
              <a:t>Wybieranie ważnych informacji, które będą łatwe do zrozumienia przez uczniów z drugiej grupy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916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anna\Desktop\webquest\Pogoda - Wolne videa na Pixabay_pliki\624798491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456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DRUGI TYDZIEŃ</a:t>
            </a:r>
          </a:p>
          <a:p>
            <a:pPr>
              <a:buFontTx/>
              <a:buChar char="-"/>
            </a:pPr>
            <a:r>
              <a:rPr lang="pl-PL" dirty="0"/>
              <a:t>Projektowanie swoich puzzli, czyli części plakatu, który zostanie złożony na końcu.</a:t>
            </a:r>
          </a:p>
          <a:p>
            <a:pPr>
              <a:buFontTx/>
              <a:buChar char="-"/>
            </a:pPr>
            <a:r>
              <a:rPr lang="pl-PL" dirty="0"/>
              <a:t>Wspólne wybieranie najważniejszych informacji.</a:t>
            </a:r>
          </a:p>
          <a:p>
            <a:pPr>
              <a:buFontTx/>
              <a:buChar char="-"/>
            </a:pPr>
            <a:r>
              <a:rPr lang="pl-PL" dirty="0"/>
              <a:t>Wspólne decydowanie o sposobie pisania tych informacji oraz wytypowanie miejsc na grafikę, rysunki lub zdjęcia.</a:t>
            </a:r>
          </a:p>
          <a:p>
            <a:pPr>
              <a:buFontTx/>
              <a:buChar char="-"/>
            </a:pPr>
            <a:r>
              <a:rPr lang="pl-PL" dirty="0"/>
              <a:t>Wykonywanie puzzli – na kartkach A3 lub A2*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61653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 Uczniowie ustalają razem z nauczycielem rozmiar plakatu i jego części – puzzli.</a:t>
            </a:r>
          </a:p>
        </p:txBody>
      </p:sp>
    </p:spTree>
    <p:extLst>
      <p:ext uri="{BB962C8B-B14F-4D97-AF65-F5344CB8AC3E}">
        <p14:creationId xmlns:p14="http://schemas.microsoft.com/office/powerpoint/2010/main" val="414616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anna\Desktop\webquest\Pogoda - Wolne videa na Pixabay_pliki\624798491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9685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TRZECI TYDZIEŃ</a:t>
            </a:r>
          </a:p>
          <a:p>
            <a:pPr marL="0" indent="0">
              <a:buNone/>
            </a:pPr>
            <a:r>
              <a:rPr lang="pl-PL" dirty="0"/>
              <a:t>- Opanowanie umiejętności prezentowania informacji    zawartych na puzzlach, wyjaśnienie zagadnień</a:t>
            </a:r>
            <a:endParaRPr lang="pl-PL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pl-PL" dirty="0"/>
              <a:t>Zaprezentowanie na lekcji geografii przygotowanych przez grupy puzzli, prezentacja informacji (uczniowie grupy wyjaśniają zagadnienia, które opracowali – robi to lider/przedstawiciel grupy lub każda osoba z grupy przedstawia część zagadnień)</a:t>
            </a:r>
          </a:p>
          <a:p>
            <a:pPr>
              <a:buFontTx/>
              <a:buChar char="-"/>
            </a:pPr>
            <a:r>
              <a:rPr lang="pl-PL" dirty="0"/>
              <a:t>Wspólne złożenie puzzli, połączenie ich i zamieszczenie na tablicy ściennej.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247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anna\Desktop\webquest\Pogoda - Wolne videa na Pixabay_pliki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1" y="0"/>
            <a:ext cx="91733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UWAGA! </a:t>
            </a:r>
          </a:p>
          <a:p>
            <a:pPr marL="0" indent="0">
              <a:buNone/>
            </a:pPr>
            <a:r>
              <a:rPr lang="pl-PL" dirty="0"/>
              <a:t>Pamiętajcie, że wasza praca będzie oceniana </a:t>
            </a:r>
          </a:p>
          <a:p>
            <a:pPr marL="0" indent="0">
              <a:buNone/>
            </a:pPr>
            <a:r>
              <a:rPr lang="pl-PL" dirty="0"/>
              <a:t>przez nauczyciela, dlatego: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Przygotujcie się dokładnie.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Pilnujcie, by odpowiedzi na pytania były </a:t>
            </a:r>
          </a:p>
          <a:p>
            <a:pPr marL="0" indent="0">
              <a:buNone/>
            </a:pPr>
            <a:r>
              <a:rPr lang="pl-PL" dirty="0"/>
              <a:t>poprawne i pełne.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Pamiętajcie, że zgodna współpraca daje wspaniałe efekty! (wyniki)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760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Joanna\Desktop\webquest\Pogoda - Wolne videa na Pixabay_pliki\648440378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r>
              <a:rPr lang="pl-PL" b="1" dirty="0"/>
              <a:t>Źródła książkowe</a:t>
            </a:r>
            <a:r>
              <a:rPr lang="pl-PL" dirty="0"/>
              <a:t> - podręcznik do geografii-NOWA ERA, autor: Roman Malarz, książki, albumy, filmy dotyczące zagadnień związanych ze składnikami pogody/atmosfery.</a:t>
            </a:r>
          </a:p>
        </p:txBody>
      </p:sp>
      <p:pic>
        <p:nvPicPr>
          <p:cNvPr id="11270" name="Picture 6" descr="Vector Illustration of an Owl showing an Open Empty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60" y="836712"/>
            <a:ext cx="1516763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5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oanna\Desktop\webquest\Pogoda - Wolne videa na Pixabay_pliki\646295943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Źródła sieciowe</a:t>
            </a:r>
            <a:r>
              <a:rPr lang="pl-PL" dirty="0"/>
              <a:t> - wyszukanie w Internecie stron związanych z atmosferą, składnikami powietrza:</a:t>
            </a:r>
          </a:p>
          <a:p>
            <a:pPr>
              <a:buFontTx/>
              <a:buChar char="-"/>
            </a:pPr>
            <a:r>
              <a:rPr lang="pl-PL" dirty="0"/>
              <a:t>WIKIPEDIA</a:t>
            </a:r>
          </a:p>
          <a:p>
            <a:pPr>
              <a:buFontTx/>
              <a:buChar char="-"/>
            </a:pPr>
            <a:r>
              <a:rPr lang="pl-PL" dirty="0">
                <a:hlinkClick r:id="rId3"/>
              </a:rPr>
              <a:t>http://www.wiking.edu.pl/article.php?id=375</a:t>
            </a:r>
            <a:endParaRPr lang="pl-PL" dirty="0"/>
          </a:p>
          <a:p>
            <a:pPr>
              <a:buFontTx/>
              <a:buChar char="-"/>
            </a:pPr>
            <a:r>
              <a:rPr lang="pl-PL" dirty="0"/>
              <a:t>https://www.epodreczniki.pl/reader/c/130637/v/78/t/student-canon/m/iGVJsC62Ao</a:t>
            </a:r>
          </a:p>
          <a:p>
            <a:pPr>
              <a:buFontTx/>
              <a:buChar char="-"/>
            </a:pPr>
            <a:r>
              <a:rPr lang="pl-PL" dirty="0"/>
              <a:t>http://www.mojapogoda.com/leksykon-meteorologiczny/podzial-wiatrow.html</a:t>
            </a:r>
          </a:p>
          <a:p>
            <a:endParaRPr lang="pl-PL" dirty="0"/>
          </a:p>
        </p:txBody>
      </p:sp>
      <p:pic>
        <p:nvPicPr>
          <p:cNvPr id="12292" name="Picture 4" descr="Komputer prywatno&amp;sacute;ci wektor zn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440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1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anna\Desktop\webquest\Pogoda - Wolne videa na Pixabay_pliki\646295943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pl-PL" dirty="0">
                <a:hlinkClick r:id="rId3"/>
              </a:rPr>
              <a:t>http://www.cumulus.nazwa.pl/teoria/wiedza/w_opady.htm</a:t>
            </a:r>
            <a:endParaRPr lang="pl-PL" dirty="0"/>
          </a:p>
          <a:p>
            <a:pPr>
              <a:buFontTx/>
              <a:buChar char="-"/>
            </a:pPr>
            <a:r>
              <a:rPr lang="pl-PL" dirty="0">
                <a:hlinkClick r:id="rId4"/>
              </a:rPr>
              <a:t>http://www.mojapogoda.com/leksykon-meteorologiczny/chmury-zachmurzenie.html</a:t>
            </a:r>
            <a:endParaRPr lang="pl-PL" dirty="0"/>
          </a:p>
          <a:p>
            <a:pPr>
              <a:buFontTx/>
              <a:buChar char="-"/>
            </a:pPr>
            <a:r>
              <a:rPr lang="pl-PL" dirty="0">
                <a:hlinkClick r:id="rId5"/>
              </a:rPr>
              <a:t>https://pixabay.com/pl/photos/deszczowa%20pogoda/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PREZENTACJE MULTIMEDIALNE dotyczące pogody</a:t>
            </a:r>
          </a:p>
          <a:p>
            <a:r>
              <a:rPr lang="pl-PL" dirty="0"/>
              <a:t>Filmy dotyczące składników pogody, np. na YOUTUBE</a:t>
            </a:r>
          </a:p>
          <a:p>
            <a:endParaRPr lang="pl-PL" dirty="0"/>
          </a:p>
          <a:p>
            <a:r>
              <a:rPr lang="pl-PL" dirty="0"/>
              <a:t>Poszukując samodzielnie informacji w Internecie  kieruj się hasłami: pogoda/atmosfera/temperatura powietrza/zachmurzenie/opady/osady/ciśnienie atmosferyczne/wiatr/klimat</a:t>
            </a:r>
          </a:p>
          <a:p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5" name="Picture 4" descr="Komputer prywatno&amp;sacute;ci wektor zna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16440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Joanna\Desktop\webquest\Pogoda - Wolne videa na Pixabay_pliki\621174728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946526"/>
              </p:ext>
            </p:extLst>
          </p:nvPr>
        </p:nvGraphicFramePr>
        <p:xfrm>
          <a:off x="438944" y="1556792"/>
          <a:ext cx="82296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Zawartość merytoryczna „puzzli”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Niepełne informacje.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nie na temat. Błędne informacje.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Słabe wykorzystanie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Dobre, poprawne informacji. Ewentualnie niewielkie błędy.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na temat. Dobre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na temat.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Wyczerpujące wykorzystanie podanych źródeł, ewentualne korzystanie z innych źródeł.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mało czytelna, nieestetyczna.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Złe rozplanowanie informacji  na stronie.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elementów graficznych.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</a:t>
                      </a:r>
                      <a:r>
                        <a:rPr lang="pl-PL" sz="14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czytelna, estetyczna.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</a:t>
                      </a:r>
                      <a:r>
                        <a:rPr lang="pl-PL" sz="14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estetyczna, czytelna, przejrzysta, zachęcająca do zapoznania się z nią.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Dobre, twórcze rozplanowanie informacji na stronie. Dobrze dobrana</a:t>
                      </a:r>
                      <a:r>
                        <a:rPr lang="pl-PL" sz="14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szata graficzna(rysunki, obrazki)</a:t>
                      </a: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6507"/>
            <a:ext cx="1516614" cy="13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1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oanna\Desktop\webquest\Pogoda - Wolne videa na Pixabay_pliki\621174728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509877"/>
              </p:ext>
            </p:extLst>
          </p:nvPr>
        </p:nvGraphicFramePr>
        <p:xfrm>
          <a:off x="467544" y="1412776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Liczba punktów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Zaangażowanie grupy w pracę  </a:t>
                      </a:r>
                      <a:br>
                        <a:rPr lang="pl-PL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</a:t>
                      </a:r>
                      <a:br>
                        <a:rPr lang="pl-PL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 Słaba umiejętność współpracy.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Przygotowanej</a:t>
                      </a:r>
                      <a:r>
                        <a:rPr lang="pl-PL" sz="1400" b="0" i="0" u="none" strike="noStrike" kern="1200" baseline="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pracy i zgromadzonych wiadomości</a:t>
                      </a:r>
                      <a:endParaRPr lang="pl-PL" sz="1400" b="0" i="0" u="none" strike="noStrike" kern="1200" dirty="0">
                        <a:solidFill>
                          <a:srgbClr val="7030A0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</a:t>
                      </a:r>
                      <a:r>
                        <a:rPr lang="pl-PL" sz="14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tylko odczytana. Brak odpowiedzi na pytania sprawdzające ze strony nauczyciela oraz pytania innych uczniów.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Zgromadzone</a:t>
                      </a:r>
                      <a:r>
                        <a:rPr lang="pl-PL" sz="14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informacje </a:t>
                      </a: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częściowo wygłaszana z pamięci, częściowo odczytana. Brak zadawalającej odpowiedzi na pytania sprawdzające nauczyciela oraz pytania uczniów.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Właściwe</a:t>
                      </a:r>
                      <a:r>
                        <a:rPr lang="pl-PL" sz="14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przedstawienie pracy i poprawne</a:t>
                      </a: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wygłoszenie z pamięci informacji na zadany temat . Poprawne odpowiedzi na pytania sprawdzające nauczyciela oraz pytania uczniów.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Ambitne podejście do prezentacji.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516614" cy="13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26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oanna\Desktop\webquest\Pogoda - Wolne videa na Pixabay_pliki\621174728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	EWALUACJA - OCENA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163292"/>
              </p:ext>
            </p:extLst>
          </p:nvPr>
        </p:nvGraphicFramePr>
        <p:xfrm>
          <a:off x="438944" y="2420888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niedostateczna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dopuszczająca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bardzo 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celująca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558479" cy="157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2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SPIS TREŚCI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1. Wprowadzenie</a:t>
            </a:r>
          </a:p>
          <a:p>
            <a:r>
              <a:rPr lang="pl-PL" dirty="0">
                <a:solidFill>
                  <a:srgbClr val="FFFF00"/>
                </a:solidFill>
              </a:rPr>
              <a:t>2. Zadania</a:t>
            </a:r>
          </a:p>
          <a:p>
            <a:r>
              <a:rPr lang="pl-PL" dirty="0">
                <a:solidFill>
                  <a:srgbClr val="FFFF00"/>
                </a:solidFill>
              </a:rPr>
              <a:t>3. Proces</a:t>
            </a:r>
          </a:p>
          <a:p>
            <a:r>
              <a:rPr lang="pl-PL" dirty="0">
                <a:solidFill>
                  <a:srgbClr val="FFFF00"/>
                </a:solidFill>
              </a:rPr>
              <a:t>4. Źródła</a:t>
            </a:r>
          </a:p>
          <a:p>
            <a:r>
              <a:rPr lang="pl-PL" dirty="0">
                <a:solidFill>
                  <a:srgbClr val="FFFF00"/>
                </a:solidFill>
              </a:rPr>
              <a:t>5. Ewaluacja</a:t>
            </a:r>
          </a:p>
          <a:p>
            <a:r>
              <a:rPr lang="pl-PL" dirty="0">
                <a:solidFill>
                  <a:srgbClr val="FFFF00"/>
                </a:solidFill>
              </a:rPr>
              <a:t>6. Konkluzja</a:t>
            </a:r>
          </a:p>
          <a:p>
            <a:r>
              <a:rPr lang="pl-PL" dirty="0">
                <a:solidFill>
                  <a:srgbClr val="FFFF00"/>
                </a:solidFill>
              </a:rPr>
              <a:t>7. Poradnik dla nauczyciela</a:t>
            </a:r>
          </a:p>
          <a:p>
            <a:pPr marL="0" indent="0">
              <a:buNone/>
            </a:pP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84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anna\Desktop\webquest\Pogoda - Wolne videa na Pixabay_pliki\624798491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pl-PL" sz="4400" b="1" dirty="0"/>
              <a:t>Jakie korzyści osiągnęliście z realizacji tego projektu?</a:t>
            </a:r>
          </a:p>
          <a:p>
            <a:pPr marL="0" lvl="0" indent="0">
              <a:lnSpc>
                <a:spcPct val="80000"/>
              </a:lnSpc>
              <a:buNone/>
            </a:pPr>
            <a:endParaRPr lang="pl-PL" b="1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pl-PL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Przekonaliście się, że zdobywanie nowych wiadomości może być ciekawe i uczyć się można nie tylko z zeszytu i podręcznika.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pl-PL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Dowiedzieliście się, co tak naprawdę kryje się pod pojęciem POGODA.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pl-PL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Wiecie już, że pogoda jest zawsze, tylko może być „brzydka”, ponieważ pada deszcz i dokucza mocny wiatr lub może być „ładna”, ponieważ świeci słońce i jest ciepło.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pl-PL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Znacie składniki pogody i wiecie, co one oznaczają, rozumiecie już informacje podawane w prognozie pogody.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pl-PL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Nauczyliście się wykorzystywać Internet jako źródło informacji.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pl-PL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Nauczyliście się w praktyczny sposób wykorzystać informacje ze stron internetowych.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pl-PL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Uczyliście się sztuki dzielenia się swoją wiedzą z innymi.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pl-PL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Uczyliście się trudnej sztuki współpracy w grupie.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pl-PL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Doskonaliliście swoje umiejętności współpracy w grupie i całym zespole;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pl-PL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Wasza praca indywidualna, grupowa i zespołowa przyczyniła się do powstania pięknego plakatu o pogodzie i jej składnikach. Może służyć też innym w przyswajaniu informacji na ten temat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l-PL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7634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oanna\Desktop\webquest\Pogoda - Wolne videa na Pixabay_pliki\550483363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pl-PL" dirty="0">
                <a:latin typeface="Trebuchet MS" pitchFamily="34"/>
              </a:rPr>
              <a:t>Nauczyciel  powinien dokładnie przeanalizować treści Web </a:t>
            </a:r>
            <a:r>
              <a:rPr lang="pl-PL" dirty="0" err="1">
                <a:latin typeface="Trebuchet MS" pitchFamily="34"/>
              </a:rPr>
              <a:t>Questa</a:t>
            </a:r>
            <a:r>
              <a:rPr lang="pl-PL" dirty="0">
                <a:latin typeface="Trebuchet MS" pitchFamily="34"/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lvl="0"/>
            <a:r>
              <a:rPr lang="pl-PL" dirty="0">
                <a:latin typeface="Trebuchet MS" pitchFamily="34"/>
              </a:rPr>
              <a:t>Nauczyciel powinien </a:t>
            </a:r>
            <a:r>
              <a:rPr lang="pl-PL" dirty="0"/>
              <a:t>zapoznać uczniów z zasadami bezpiecznego korzystania z Internetu. Nauczyciel powinien z uczniami przejrzeć źródła internetowe, pomagając w ich zrozumieniu.</a:t>
            </a:r>
          </a:p>
          <a:p>
            <a:pPr lvl="0"/>
            <a:r>
              <a:rPr lang="pl-PL" dirty="0"/>
              <a:t>Nauczyciel powinien przygotować kartki z zagadnieniami do opracowania dla każdej grupy oraz wytycznymi związanymi z pracą.</a:t>
            </a:r>
          </a:p>
          <a:p>
            <a:r>
              <a:rPr lang="pl-PL" dirty="0">
                <a:latin typeface="Trebuchet MS" pitchFamily="34"/>
              </a:rPr>
              <a:t>Zespół klasowy powinien być podzielony na grupy z uwzględnieniem możliwości poznawczych uczniów, ich umiejętności, zainteresowań, tak aby „równo” rozłożyć siły w poszczególnych grupach.</a:t>
            </a:r>
          </a:p>
          <a:p>
            <a:pPr lvl="0"/>
            <a:endParaRPr lang="pl-PL" dirty="0">
              <a:latin typeface="Trebuchet MS" pitchFamily="34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5359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oanna\Desktop\webquest\Pogoda - Wolne videa na Pixabay_pliki\550483363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706209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/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9560" y="2827762"/>
            <a:ext cx="8229600" cy="4525963"/>
          </a:xfrm>
        </p:spPr>
        <p:txBody>
          <a:bodyPr>
            <a:normAutofit/>
          </a:bodyPr>
          <a:lstStyle/>
          <a:p>
            <a:r>
              <a:rPr lang="pl-PL" sz="1500" dirty="0">
                <a:latin typeface="+mj-lt"/>
              </a:rPr>
              <a:t>Na projekt można przeznaczyć od dwóch do trzech godzin lekcyjnych – w zależności  od możliwości i potrzeb uczniów. Natomiast czas wykonania to dwa do trzech tygodni.</a:t>
            </a:r>
          </a:p>
          <a:p>
            <a:pPr lvl="0"/>
            <a:r>
              <a:rPr lang="pl-PL" sz="1500" dirty="0">
                <a:latin typeface="+mj-lt"/>
              </a:rPr>
              <a:t>Można też wprowadzić anonimową ocenę zaprezentowanej pracy danej grupy przez uczniów z innych grup.</a:t>
            </a:r>
          </a:p>
          <a:p>
            <a:pPr lvl="0"/>
            <a:r>
              <a:rPr lang="pl-PL" sz="1500" dirty="0">
                <a:latin typeface="+mj-lt"/>
              </a:rPr>
              <a:t>Plakat, który powstał może posłużyć jako materiał dydaktyczne na lekcje geografii.</a:t>
            </a:r>
          </a:p>
          <a:p>
            <a:pPr lvl="0"/>
            <a:r>
              <a:rPr lang="pl-PL" sz="1500" dirty="0">
                <a:latin typeface="+mj-lt"/>
              </a:rPr>
              <a:t>Efekty pracy można również wykorzystać w celu przeprowadzenia lekcji pokazowych w innych klasach przez uczniów, którzy wykonali projekt (o ile możliwości uczniów na to pozwalają)</a:t>
            </a:r>
          </a:p>
          <a:p>
            <a:pPr lvl="0"/>
            <a:r>
              <a:rPr lang="pl-PL" sz="1500" dirty="0">
                <a:latin typeface="+mj-lt"/>
              </a:rPr>
              <a:t>Projekt można urozmaicić poprzez dołączenie dodatkowych zadań dla każdej grupy:</a:t>
            </a:r>
          </a:p>
          <a:p>
            <a:pPr lvl="0">
              <a:buFontTx/>
              <a:buChar char="-"/>
            </a:pPr>
            <a:r>
              <a:rPr lang="pl-PL" sz="1500" dirty="0">
                <a:latin typeface="+mj-lt"/>
              </a:rPr>
              <a:t>Wykonanie deszczomierza</a:t>
            </a:r>
          </a:p>
          <a:p>
            <a:pPr lvl="0">
              <a:buFontTx/>
              <a:buChar char="-"/>
            </a:pPr>
            <a:r>
              <a:rPr lang="pl-PL" sz="1500" dirty="0">
                <a:latin typeface="+mj-lt"/>
              </a:rPr>
              <a:t>Wykonanie wiatromierza</a:t>
            </a:r>
          </a:p>
          <a:p>
            <a:pPr lvl="0">
              <a:buFontTx/>
              <a:buChar char="-"/>
            </a:pPr>
            <a:r>
              <a:rPr lang="pl-PL" sz="1500" dirty="0">
                <a:latin typeface="+mj-lt"/>
              </a:rPr>
              <a:t>Wykonanie wzoru tabeli do prowadzenia obserwacji pogody.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19C2DF4-2537-4F09-8CDD-139864FD3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22" y="623563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66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  <a:latin typeface="Baskerville Old Face" panose="02020602080505020303" pitchFamily="18" charset="0"/>
              </a:rPr>
              <a:t>Witajcie Drodzy Gimnazjaliści!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  <a:latin typeface="Baskerville Old Face" panose="02020602080505020303" pitchFamily="18" charset="0"/>
              </a:rPr>
              <a:t>Jak często, ile razy w ciągu miesiąca, zadajecie innemu pytanie: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„Jaka będzie pogoda”?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  <a:latin typeface="Baskerville Old Face" panose="02020602080505020303" pitchFamily="18" charset="0"/>
              </a:rPr>
              <a:t>Czy zdarza Wam się narzekać: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„Co za brzydka/okropna pogoda!” ‚Jak dzisiaj zimno!” „Okropna ta pogoda!” ?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  <a:latin typeface="Baskerville Old Face" panose="02020602080505020303" pitchFamily="18" charset="0"/>
              </a:rPr>
              <a:t>Na pewno bardziej lubicie radosne stwierdzenia: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FFFF00"/>
                </a:solidFill>
                <a:latin typeface="Baskerville Old Face" panose="02020602080505020303" pitchFamily="18" charset="0"/>
              </a:rPr>
              <a:t>„Jaka piękna dziś pogoda!”,</a:t>
            </a:r>
            <a:br>
              <a:rPr lang="pl-PL" dirty="0">
                <a:solidFill>
                  <a:srgbClr val="FFFF00"/>
                </a:solidFill>
                <a:latin typeface="Baskerville Old Face" panose="02020602080505020303" pitchFamily="18" charset="0"/>
              </a:rPr>
            </a:br>
            <a:r>
              <a:rPr lang="pl-PL" dirty="0">
                <a:solidFill>
                  <a:srgbClr val="FFFF00"/>
                </a:solidFill>
                <a:latin typeface="Baskerville Old Face" panose="02020602080505020303" pitchFamily="18" charset="0"/>
              </a:rPr>
              <a:t>„Jutro pogoda nam dopisze!” (czyli będzie ładna)</a:t>
            </a:r>
          </a:p>
          <a:p>
            <a:pPr marL="0" indent="0" algn="ctr">
              <a:buNone/>
            </a:pPr>
            <a:endParaRPr lang="pl-PL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Baskerville Old Face" panose="02020602080505020303" pitchFamily="18" charset="0"/>
              </a:rPr>
              <a:t>Tylko czy wszyscy z Was wiedzą co się kryje pod słowem POGODA?! 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Baskerville Old Face" panose="02020602080505020303" pitchFamily="18" charset="0"/>
              </a:rPr>
              <a:t>Dzisiaj chcę Wam zaproponować, abyście sami spróbowali odpowiedzieć na pytanie </a:t>
            </a:r>
            <a:r>
              <a:rPr lang="pl-PL" u="sng" dirty="0">
                <a:solidFill>
                  <a:schemeClr val="bg1"/>
                </a:solidFill>
                <a:latin typeface="Baskerville Old Face" panose="02020602080505020303" pitchFamily="18" charset="0"/>
              </a:rPr>
              <a:t>czym jest POGODA i co się na nią składa</a:t>
            </a:r>
            <a:r>
              <a:rPr lang="pl-PL" dirty="0">
                <a:solidFill>
                  <a:schemeClr val="bg1"/>
                </a:solidFill>
                <a:latin typeface="Baskerville Old Face" panose="02020602080505020303" pitchFamily="18" charset="0"/>
              </a:rPr>
              <a:t>.</a:t>
            </a:r>
          </a:p>
          <a:p>
            <a:pPr marL="0" indent="0">
              <a:buNone/>
            </a:pPr>
            <a:endParaRPr lang="pl-PL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  <a:latin typeface="Baskerville Old Face" panose="02020602080505020303" pitchFamily="18" charset="0"/>
              </a:rPr>
              <a:t>Powodzenia</a:t>
            </a:r>
            <a:r>
              <a:rPr lang="pl-PL" dirty="0">
                <a:solidFill>
                  <a:srgbClr val="C00000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12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anna\Desktop\webquest\Pogoda - Wolne videa na Pixabay_pliki\621174728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Waszym zadaniem będzie utworzenie planszy składającej się z 6 puzzli. Każdy z nich ma przedstawiać jeden składnik powietrza.</a:t>
            </a:r>
          </a:p>
          <a:p>
            <a:r>
              <a:rPr lang="pl-PL" dirty="0"/>
              <a:t>Będziecie pracować w trzech grupach.</a:t>
            </a:r>
          </a:p>
          <a:p>
            <a:r>
              <a:rPr lang="pl-PL" dirty="0"/>
              <a:t>Każda grupa przygotuje jedną część planszy, na której umieści ilustrację przedstawiającą dany składnik powietrza oraz informację o nim.</a:t>
            </a:r>
          </a:p>
          <a:p>
            <a:r>
              <a:rPr lang="pl-PL" dirty="0"/>
              <a:t>Na końcu puzzle zostaną złożone w całość i planszę powiesimy na gazetce ściennej, która znajduje się obok sali biologicznej.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72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anna\Desktop\webquest\Pogoda - Wolne videa na Pixabay_pliki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6"/>
            <a:ext cx="9170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90000"/>
              </a:lnSpc>
              <a:buFont typeface="Calibri Light"/>
              <a:buAutoNum type="arabicPeriod"/>
            </a:pPr>
            <a:r>
              <a:rPr lang="pl-PL" dirty="0">
                <a:latin typeface="Trebuchet MS" panose="020B0603020202020204" pitchFamily="34" charset="0"/>
              </a:rPr>
              <a:t>Pierwszy etap pracy to podział na grupy. Podzielcie się na 3 zespoły: </a:t>
            </a:r>
          </a:p>
          <a:p>
            <a:pPr marL="457200" lvl="0" indent="-457200">
              <a:lnSpc>
                <a:spcPct val="90000"/>
              </a:lnSpc>
              <a:buFont typeface="Calibri Light"/>
              <a:buAutoNum type="arabicPeriod"/>
            </a:pPr>
            <a:endParaRPr lang="pl-PL" dirty="0">
              <a:latin typeface="Trebuchet MS" panose="020B0603020202020204" pitchFamily="34" charset="0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pl-PL" dirty="0">
              <a:latin typeface="Trebuchet MS" panose="020B0603020202020204" pitchFamily="34" charset="0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pl-PL" dirty="0">
              <a:solidFill>
                <a:srgbClr val="00B050"/>
              </a:solidFill>
            </a:endParaRPr>
          </a:p>
          <a:p>
            <a:endParaRPr lang="pl-P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3156541"/>
              </p:ext>
            </p:extLst>
          </p:nvPr>
        </p:nvGraphicFramePr>
        <p:xfrm>
          <a:off x="1691680" y="2780928"/>
          <a:ext cx="5544616" cy="30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>
                <a:latin typeface="Trebuchet MS" panose="020B0603020202020204" pitchFamily="34" charset="0"/>
              </a:rPr>
              <a:t>W razie potrzeby Wasz nauczyciel pomoże Wam w dobraniu się w grupy.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167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oanna\Desktop\webquest\Pogoda - Wolne videa na Pixabay_pliki\570397851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pl-PL" dirty="0">
                <a:latin typeface="Trebuchet MS" panose="020B0603020202020204" pitchFamily="34" charset="0"/>
              </a:rPr>
              <a:t>2. Każda grupa będzie miała do opracowania zagadnienia związane z tematem projektu. Będą też zadania, które wykona każda grupa i zadania, które wykonacie wspólnie.</a:t>
            </a:r>
          </a:p>
          <a:p>
            <a:pPr marL="0" lvl="0" indent="0">
              <a:lnSpc>
                <a:spcPct val="90000"/>
              </a:lnSpc>
              <a:buNone/>
            </a:pPr>
            <a:endParaRPr lang="pl-PL" dirty="0">
              <a:latin typeface="Trebuchet MS" panose="020B0603020202020204" pitchFamily="34" charset="0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pl-PL" dirty="0">
                <a:latin typeface="Trebuchet MS" panose="020B0603020202020204" pitchFamily="34" charset="0"/>
              </a:rPr>
              <a:t>3.Teraz objaśnię Wam dokładnie, co będzie Waszym zadaniem, w zależności od tego, w której grupie będziecie.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5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anna\Desktop\webquest\Pogoda - Wolne videa na Pixabay_pliki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1" y="0"/>
            <a:ext cx="91733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 fontScale="70000" lnSpcReduction="20000"/>
          </a:bodyPr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Waszym zadaniem będzie </a:t>
            </a:r>
          </a:p>
          <a:p>
            <a:pPr marL="514350" indent="-514350">
              <a:buAutoNum type="alphaLcParenR"/>
            </a:pPr>
            <a:r>
              <a:rPr lang="pl-PL" dirty="0"/>
              <a:t>znalezienie odpowiedzi na pytanie: CO TO JEST POGODA? POGODA?CO TO JEST KLIMAT? CO KSZTAŁTUJE KLIMAT?</a:t>
            </a:r>
          </a:p>
          <a:p>
            <a:pPr marL="514350" indent="-514350">
              <a:buAutoNum type="alphaLcParenR"/>
            </a:pPr>
            <a:r>
              <a:rPr lang="pl-PL" dirty="0"/>
              <a:t>zebranie informacji dotyczących TEMPERATURY POWIETRZA oraz CIŚNIENIA ATOSFERYCZNEGO. Należy znaleźć odpowiedzi na pytania:</a:t>
            </a:r>
          </a:p>
          <a:p>
            <a:pPr>
              <a:buFontTx/>
              <a:buChar char="-"/>
            </a:pPr>
            <a:r>
              <a:rPr lang="pl-PL" dirty="0"/>
              <a:t>Co to jest temperatura?</a:t>
            </a:r>
          </a:p>
          <a:p>
            <a:pPr>
              <a:buFontTx/>
              <a:buChar char="-"/>
            </a:pPr>
            <a:r>
              <a:rPr lang="pl-PL" dirty="0"/>
              <a:t>O czym nam mówi temperatura?</a:t>
            </a:r>
          </a:p>
          <a:p>
            <a:pPr>
              <a:buFontTx/>
              <a:buChar char="-"/>
            </a:pPr>
            <a:r>
              <a:rPr lang="pl-PL" dirty="0"/>
              <a:t>Co to są upały, przymrozki, mróz?</a:t>
            </a:r>
          </a:p>
          <a:p>
            <a:pPr>
              <a:buFontTx/>
              <a:buChar char="-"/>
            </a:pPr>
            <a:r>
              <a:rPr lang="pl-PL" dirty="0"/>
              <a:t>Jakim urządzeniem dokonujemy pomiaru temperatury i w jakich jednostkach pomiarowych jest podawana temperatura?</a:t>
            </a:r>
          </a:p>
          <a:p>
            <a:pPr>
              <a:buFontTx/>
              <a:buChar char="-"/>
            </a:pPr>
            <a:r>
              <a:rPr lang="pl-PL" dirty="0"/>
              <a:t>Co to jest ciśnienie atmosferyczne?</a:t>
            </a:r>
          </a:p>
          <a:p>
            <a:pPr>
              <a:buFontTx/>
              <a:buChar char="-"/>
            </a:pPr>
            <a:r>
              <a:rPr lang="pl-PL" dirty="0"/>
              <a:t>Jakim urządzeniem dokonujemy pomiaru ciśnienia atmosferycznego i w jakich jednostkach pomiarowych jest podawane?</a:t>
            </a:r>
          </a:p>
          <a:p>
            <a:pPr>
              <a:buFontTx/>
              <a:buChar char="-"/>
            </a:pP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2732936" y="1625748"/>
            <a:ext cx="3881231" cy="678960"/>
            <a:chOff x="249167" y="-33142"/>
            <a:chExt cx="3881231" cy="678960"/>
          </a:xfrm>
        </p:grpSpPr>
        <p:sp>
          <p:nvSpPr>
            <p:cNvPr id="5" name="Prostokąt zaokrąglony 4"/>
            <p:cNvSpPr/>
            <p:nvPr/>
          </p:nvSpPr>
          <p:spPr>
            <a:xfrm>
              <a:off x="249167" y="-33142"/>
              <a:ext cx="3881231" cy="67896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249167" y="33146"/>
              <a:ext cx="3814943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701" tIns="0" rIns="146701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300" kern="1200" dirty="0">
                  <a:solidFill>
                    <a:schemeClr val="tx1"/>
                  </a:solidFill>
                </a:rPr>
                <a:t>GRUPA 1 - OBSERWATORZY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6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Joanna\Desktop\webquest\Pogoda - Wolne videa na Pixabay_pliki\646292946_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PROCES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907875" cy="70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419872" y="1556792"/>
            <a:ext cx="259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/>
              <a:t>GRUPA 2 - METEROLODZY</a:t>
            </a:r>
          </a:p>
        </p:txBody>
      </p:sp>
      <p:sp>
        <p:nvSpPr>
          <p:cNvPr id="8" name="Prostokąt 7"/>
          <p:cNvSpPr/>
          <p:nvPr/>
        </p:nvSpPr>
        <p:spPr>
          <a:xfrm>
            <a:off x="107504" y="2492896"/>
            <a:ext cx="8928992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>
                <a:solidFill>
                  <a:srgbClr val="FF0000"/>
                </a:solidFill>
              </a:rPr>
              <a:t>Waszym zadaniem będzie </a:t>
            </a:r>
          </a:p>
          <a:p>
            <a:pPr marL="514350" indent="-514350">
              <a:buAutoNum type="alphaLcParenR"/>
            </a:pPr>
            <a:r>
              <a:rPr lang="pl-PL" sz="2500" dirty="0">
                <a:solidFill>
                  <a:srgbClr val="FF0000"/>
                </a:solidFill>
              </a:rPr>
              <a:t>znalezienie odpowiedzi na pytanie: CO TO JEST POGODA?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FF0000"/>
                </a:solidFill>
              </a:rPr>
              <a:t>POGODA?CO TO JEST KLIMAT? CO KSZTAŁTUJE KLIMAT?</a:t>
            </a:r>
            <a:endParaRPr lang="pl-PL" sz="2500" dirty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r>
              <a:rPr lang="pl-PL" sz="2500" dirty="0">
                <a:solidFill>
                  <a:srgbClr val="FF0000"/>
                </a:solidFill>
              </a:rPr>
              <a:t>Zebranie informacji dotyczących OPADÓW oraz OSADÓW ATMOSFERYCZNYCH. Należy znaleźć odpowiedzi na pytania:</a:t>
            </a:r>
          </a:p>
          <a:p>
            <a:pPr>
              <a:buFontTx/>
              <a:buChar char="-"/>
            </a:pPr>
            <a:r>
              <a:rPr lang="pl-PL" sz="2500" dirty="0">
                <a:solidFill>
                  <a:srgbClr val="FF0000"/>
                </a:solidFill>
              </a:rPr>
              <a:t>Co to są opady?</a:t>
            </a:r>
          </a:p>
          <a:p>
            <a:pPr>
              <a:buFontTx/>
              <a:buChar char="-"/>
            </a:pPr>
            <a:r>
              <a:rPr lang="pl-PL" sz="2500" dirty="0">
                <a:solidFill>
                  <a:srgbClr val="FF0000"/>
                </a:solidFill>
              </a:rPr>
              <a:t>Czym są: deszcz, śnieg i grad?</a:t>
            </a:r>
          </a:p>
          <a:p>
            <a:pPr>
              <a:buFontTx/>
              <a:buChar char="-"/>
            </a:pPr>
            <a:r>
              <a:rPr lang="pl-PL" sz="2500" dirty="0">
                <a:solidFill>
                  <a:srgbClr val="FF0000"/>
                </a:solidFill>
              </a:rPr>
              <a:t>Co to są osady?</a:t>
            </a:r>
          </a:p>
          <a:p>
            <a:pPr>
              <a:buFontTx/>
              <a:buChar char="-"/>
            </a:pPr>
            <a:r>
              <a:rPr lang="pl-PL" sz="2500" dirty="0">
                <a:solidFill>
                  <a:srgbClr val="FF0000"/>
                </a:solidFill>
              </a:rPr>
              <a:t>Czym są: rosa, szron, szadź?</a:t>
            </a:r>
          </a:p>
          <a:p>
            <a:pPr>
              <a:buFontTx/>
              <a:buChar char="-"/>
            </a:pPr>
            <a:r>
              <a:rPr lang="pl-PL" sz="2500" dirty="0">
                <a:solidFill>
                  <a:srgbClr val="FF0000"/>
                </a:solidFill>
              </a:rPr>
              <a:t>Jakim urządzeniem dokonujemy pomiaru deszczu i w jakich jednostkach pomiarowych są podawane opady atmosferyczne?</a:t>
            </a:r>
          </a:p>
        </p:txBody>
      </p:sp>
    </p:spTree>
    <p:extLst>
      <p:ext uri="{BB962C8B-B14F-4D97-AF65-F5344CB8AC3E}">
        <p14:creationId xmlns:p14="http://schemas.microsoft.com/office/powerpoint/2010/main" val="169196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61" y="1184373"/>
            <a:ext cx="3907875" cy="70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273566" y="1331476"/>
            <a:ext cx="2506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GRUPA 3 - PRZYRODNICY</a:t>
            </a:r>
          </a:p>
          <a:p>
            <a:pPr lvl="0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09954" y="1988840"/>
            <a:ext cx="8892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Waszym zadaniem będzie </a:t>
            </a:r>
          </a:p>
          <a:p>
            <a:pPr marL="514350" indent="-514350">
              <a:buAutoNum type="alphaLcParenR"/>
            </a:pPr>
            <a:r>
              <a:rPr lang="pl-PL" sz="2000" dirty="0"/>
              <a:t>znalezienie odpowiedzi na pytanie: CO TO JEST POGODA?CO TO JEST KLIMAT? CO KSZTAŁTUJE KLIMAT?</a:t>
            </a:r>
          </a:p>
          <a:p>
            <a:pPr marL="514350" indent="-514350">
              <a:buAutoNum type="alphaLcParenR"/>
            </a:pPr>
            <a:r>
              <a:rPr lang="pl-PL" sz="2000" dirty="0"/>
              <a:t>zebranie informacji dotyczących ZACHMURZENIA oraz KIERUNKU I PRĘDKOŚCI WIATRU. Należy znaleźć odpowiedzi na pytania:</a:t>
            </a:r>
          </a:p>
          <a:p>
            <a:pPr>
              <a:buFontTx/>
              <a:buChar char="-"/>
            </a:pPr>
            <a:r>
              <a:rPr lang="pl-PL" sz="2000" dirty="0"/>
              <a:t>Co to jest zachmurzenie?</a:t>
            </a:r>
          </a:p>
          <a:p>
            <a:pPr>
              <a:buFontTx/>
              <a:buChar char="-"/>
            </a:pPr>
            <a:r>
              <a:rPr lang="pl-PL" sz="2000" dirty="0"/>
              <a:t>Z czego mogą być zbudowane chmury?</a:t>
            </a:r>
          </a:p>
          <a:p>
            <a:pPr>
              <a:buFontTx/>
              <a:buChar char="-"/>
            </a:pPr>
            <a:r>
              <a:rPr lang="pl-PL" sz="2000" dirty="0"/>
              <a:t>Co to są chmury?</a:t>
            </a:r>
          </a:p>
          <a:p>
            <a:pPr>
              <a:buFontTx/>
              <a:buChar char="-"/>
            </a:pPr>
            <a:r>
              <a:rPr lang="pl-PL" sz="2000" dirty="0"/>
              <a:t>Co może powstawać z chmur?</a:t>
            </a:r>
          </a:p>
          <a:p>
            <a:pPr>
              <a:buFontTx/>
              <a:buChar char="-"/>
            </a:pPr>
            <a:r>
              <a:rPr lang="pl-PL" sz="2000" dirty="0"/>
              <a:t>Co to jest wiatr?</a:t>
            </a:r>
          </a:p>
          <a:p>
            <a:pPr>
              <a:buFontTx/>
              <a:buChar char="-"/>
            </a:pPr>
            <a:r>
              <a:rPr lang="pl-PL" sz="2000" dirty="0"/>
              <a:t>Jakie są i skąd pochodzą nazwy wiatru?</a:t>
            </a:r>
          </a:p>
          <a:p>
            <a:pPr>
              <a:buFontTx/>
              <a:buChar char="-"/>
            </a:pPr>
            <a:r>
              <a:rPr lang="pl-PL" sz="2000" dirty="0"/>
              <a:t>Jaki jest podział wiatrów? (wymień wiatry stałe i sezonowe, podaj na jakie wiatry się dzielą)</a:t>
            </a:r>
          </a:p>
          <a:p>
            <a:pPr>
              <a:buFontTx/>
              <a:buChar char="-"/>
            </a:pPr>
            <a:r>
              <a:rPr lang="pl-PL" sz="2000" dirty="0"/>
              <a:t>Jakim urządzeniem dokonujemy pomiaru wiatru i w jakich jednostkach pomiarowych są podawane: kierunek i prędkość wiatru?</a:t>
            </a:r>
          </a:p>
        </p:txBody>
      </p:sp>
    </p:spTree>
    <p:extLst>
      <p:ext uri="{BB962C8B-B14F-4D97-AF65-F5344CB8AC3E}">
        <p14:creationId xmlns:p14="http://schemas.microsoft.com/office/powerpoint/2010/main" val="22550373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1480</Words>
  <Application>Microsoft Office PowerPoint</Application>
  <PresentationFormat>Pokaz na ekranie (4:3)</PresentationFormat>
  <Paragraphs>214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3" baseType="lpstr">
      <vt:lpstr>Arial</vt:lpstr>
      <vt:lpstr>Baskerville Old Face</vt:lpstr>
      <vt:lpstr>Calibri</vt:lpstr>
      <vt:lpstr>Calibri Light</vt:lpstr>
      <vt:lpstr>Ebrima</vt:lpstr>
      <vt:lpstr>Garamond</vt:lpstr>
      <vt:lpstr>Lucida Sans Unicode</vt:lpstr>
      <vt:lpstr>Mangal</vt:lpstr>
      <vt:lpstr>Trebuchet MS</vt:lpstr>
      <vt:lpstr>Wingdings</vt:lpstr>
      <vt:lpstr>Motyw pakietu Office</vt:lpstr>
      <vt:lpstr>POGODA I JEJ SKŁADNIKI</vt:lpstr>
      <vt:lpstr>SPIS TREŚCI</vt:lpstr>
      <vt:lpstr>WPROWADZENIE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EWAUACJA</vt:lpstr>
      <vt:lpstr> EWALUACJA - OCENA</vt:lpstr>
      <vt:lpstr>KONKLUZJA</vt:lpstr>
      <vt:lpstr>PORADNIK DLA NAUCZYCIELA</vt:lpstr>
      <vt:lpstr>PORADNIK DLA NAUCZYCIELA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Wronka</dc:creator>
  <cp:lastModifiedBy>Anna Basta</cp:lastModifiedBy>
  <cp:revision>37</cp:revision>
  <dcterms:created xsi:type="dcterms:W3CDTF">2017-09-01T02:27:43Z</dcterms:created>
  <dcterms:modified xsi:type="dcterms:W3CDTF">2020-01-14T14:01:19Z</dcterms:modified>
</cp:coreProperties>
</file>