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F2BHapxRk0Fp2YKwnHA0Lw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3" r:id="rId16"/>
    <p:sldId id="270" r:id="rId17"/>
    <p:sldId id="275" r:id="rId18"/>
    <p:sldId id="276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1B7AA-A359-4C9A-9736-D81E6835AAB5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B1AE3-9DAC-4EC6-B5C7-1C20C03F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01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AE4120-03BA-4C94-A53B-FF0B7CCCC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DF399DC-2AE4-4141-8A1C-3ECF8ED14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B34B5CC-8C7B-441A-BFA4-979D3C32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6AD08FD-F21A-44F4-AAC1-F7578465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77E744E-FE0A-44FA-A23A-11EAAAD2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50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BF4A70-5836-416B-A838-71CD0CF0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98F073E-EBCC-4E2E-B439-5CE07CF37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BFEAA0F-83F8-401A-A64F-A40B93DC0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8A8C2B3-5864-407A-AE1B-8FDA83BF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1DD83B7-67E8-4A9C-9837-4FF4B9CB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15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27B4B120-DE7E-4AD9-84D7-BAF7BE66F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325ACC1-A664-42E1-914C-B774D0007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5E46188-B466-48FC-B7E5-F9E8E3429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606750B-702A-4DA4-A41F-01F49AB4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89732B4-3ACA-4952-9A24-386B2BB2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26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8A6788-5AA8-46C3-800D-1CBD1559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17797C5-14DA-469A-BFE0-5BCC62ADD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0F0E5FF-87A9-4159-B78A-37BB929D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625AC00-C603-4D44-B2DE-EB63B5C3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2ADF303-53A0-43BA-8200-6A6EF78C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42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43FD8C-34AE-4638-93E7-997AE10D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B5F873F-4140-4A1B-AE52-ED427ACF7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3AEA7D5-D73F-4C14-B30B-327A5E10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54F4A80-248A-43E2-9CDA-BD2FDB71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42CC459-2405-4696-A100-415834C6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4DA1C7-41A0-4FBF-AFEA-FE8DBB46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E5C34FC-5032-4584-9FC6-256FC3D50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59B4430-6240-4103-95C3-CB3D5E8EF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ABEB5D2-9EA2-4882-9834-1A381DB3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38CE2F5-CDC7-4D05-88AD-844243DD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45C3715-A2B7-4DAC-990B-3108CE2E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49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A831C8-DF86-49AB-A054-32339CF3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FEC4928-719D-43C7-A17C-B71DAA4D9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0D05690-4F42-4388-9CD4-DEB4A15D5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4A442961-4C9E-47DB-91CD-1B7EC1137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2D16B7C4-EEDD-4B4E-A219-C33C78FBE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99ACBED-D3DD-433D-99FA-0540AD19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714626F7-C75C-4FF9-9E73-388C2D00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A1F9D220-6D9A-440F-BA6B-13969DEC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83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57EC31-7600-47A6-8F9D-9DCDD5A0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FDA769D4-3EA6-42D5-B67A-0F24D93B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971C004-CC9D-4597-947E-B97F33AC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91291E5-44A6-4ED0-8311-0BFAA402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55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3F7DD80E-6436-4C95-8275-FCC1AD22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A31E9912-2B25-427F-8ADB-1CA5FA68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0178F81-EA68-4712-92AF-B55F2A34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46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E3AAE5-38E1-4C62-BD47-0AEBC696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1292724-8539-48C9-B36C-7BE581821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A1CABC6-36BE-4195-8FCD-725129F7E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51298AC-A7FD-4DD8-8956-101071A8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FEFB840-8B6D-42CA-A156-3418895D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2BEA9FB-B241-45D3-8F99-A0B5D0ED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29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29CCE2-F309-47FC-AC23-04D7F643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C70B872-DF77-4093-AA73-7FC7FF4DA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F7ACC71-3AFB-46BC-BB02-6680F627D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A2C1104-8939-4D41-84B5-B8F5B826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94DEBC0-6A2B-4272-88D6-9410D650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244BB94-774B-4477-8CB7-AE510AEC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64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EEA92C50-052B-4416-82FF-DB3E8340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17F2BB6-9523-4B91-AFE4-4649BF60F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DFBE74F-BA7F-4FE8-A1D8-303CBBE33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85BF-C953-474F-AA08-5E02B737617A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9F61425-3527-4E7E-B986-766D9383C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FACC2EF-73B3-4CE4-BCA6-5799B544A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B840-96F0-424A-AD93-D4B974041F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93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Czajnik" TargetMode="External"/><Relationship Id="rId13" Type="http://schemas.openxmlformats.org/officeDocument/2006/relationships/hyperlink" Target="http://bjj.net.pl/jak-dziala-szybkowar/" TargetMode="External"/><Relationship Id="rId18" Type="http://schemas.openxmlformats.org/officeDocument/2006/relationships/hyperlink" Target="https://pl.wikipedia.org/wiki/Otwieracz_do_butelek" TargetMode="External"/><Relationship Id="rId3" Type="http://schemas.openxmlformats.org/officeDocument/2006/relationships/hyperlink" Target="https://blogiceo.nq.pl/fizykawkieszeni/2014/03/21/fizyka-w-kuchni/" TargetMode="External"/><Relationship Id="rId7" Type="http://schemas.openxmlformats.org/officeDocument/2006/relationships/hyperlink" Target="http://bjj.net.pl/dlaczego-woda-gotujac-sie-w-czajniku-pow/" TargetMode="External"/><Relationship Id="rId12" Type="http://schemas.openxmlformats.org/officeDocument/2006/relationships/hyperlink" Target="https://zapytajfizyka.fuw.edu.pl/pytania/jak-dziala-termos/" TargetMode="External"/><Relationship Id="rId17" Type="http://schemas.openxmlformats.org/officeDocument/2006/relationships/hyperlink" Target="http://bjj.net.pl/wekowanie-sloikow-czyli-jak-nasze-babcie/" TargetMode="External"/><Relationship Id="rId2" Type="http://schemas.openxmlformats.org/officeDocument/2006/relationships/image" Target="../media/image17.jpeg"/><Relationship Id="rId16" Type="http://schemas.openxmlformats.org/officeDocument/2006/relationships/hyperlink" Target="https://pl.wikipedia.org/wiki/Pasteryzac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fizyka.pl/fizyka_gimnazjum_wzory_klasa_3" TargetMode="External"/><Relationship Id="rId11" Type="http://schemas.openxmlformats.org/officeDocument/2006/relationships/hyperlink" Target="http://www.germany.travel/pl/miasta-kultura/tradycje-i-zwyczaje/wynalazki/termos.html" TargetMode="External"/><Relationship Id="rId5" Type="http://schemas.openxmlformats.org/officeDocument/2006/relationships/hyperlink" Target="http://www.afizyka.pl/fizyka_gimnazjum_wzory_klasa_2" TargetMode="External"/><Relationship Id="rId15" Type="http://schemas.openxmlformats.org/officeDocument/2006/relationships/hyperlink" Target="https://pl.wikipedia.org/wiki/Kuchnia_indukcyjna" TargetMode="External"/><Relationship Id="rId10" Type="http://schemas.openxmlformats.org/officeDocument/2006/relationships/hyperlink" Target="https://pl.wikipedia.org/wiki/Termos" TargetMode="External"/><Relationship Id="rId4" Type="http://schemas.openxmlformats.org/officeDocument/2006/relationships/hyperlink" Target="http://www.afizyka.pl/fizyka_gimnazjum" TargetMode="External"/><Relationship Id="rId9" Type="http://schemas.openxmlformats.org/officeDocument/2006/relationships/hyperlink" Target="http://bjj.net.pl/jak-dziala-termos/#more-12" TargetMode="External"/><Relationship Id="rId14" Type="http://schemas.openxmlformats.org/officeDocument/2006/relationships/hyperlink" Target="https://pl.wikipedia.org/wiki/Szybkowa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F2BHapxRk0Fp2YKwnHA0Lw&amp;r=0&amp;pid=OfficeInsert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Kompot, Przetwory, Słoiki, Owoce, Dżem">
            <a:extLst>
              <a:ext uri="{FF2B5EF4-FFF2-40B4-BE49-F238E27FC236}">
                <a16:creationId xmlns:a16="http://schemas.microsoft.com/office/drawing/2014/main" xmlns="" id="{61B7D54B-5C90-4BEE-807A-61AA98069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8"/>
          <a:stretch/>
        </p:blipFill>
        <p:spPr bwMode="auto">
          <a:xfrm>
            <a:off x="317635" y="3509433"/>
            <a:ext cx="1944798" cy="14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age.shutterstock.com/display_pic_with_logo/2955298/285059453/stock-photo-double-valve-pressure-cooker-on-white-background-285059453.jpg">
            <a:extLst>
              <a:ext uri="{FF2B5EF4-FFF2-40B4-BE49-F238E27FC236}">
                <a16:creationId xmlns:a16="http://schemas.microsoft.com/office/drawing/2014/main" xmlns="" id="{2B28530E-CEC8-40BC-98FA-39B9179AC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r="13845" b="4"/>
          <a:stretch/>
        </p:blipFill>
        <p:spPr bwMode="auto">
          <a:xfrm>
            <a:off x="317635" y="5036723"/>
            <a:ext cx="1941361" cy="163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ermos, Czerwony, Czarny">
            <a:extLst>
              <a:ext uri="{FF2B5EF4-FFF2-40B4-BE49-F238E27FC236}">
                <a16:creationId xmlns:a16="http://schemas.microsoft.com/office/drawing/2014/main" xmlns="" id="{3C70F8B4-A21D-455A-B690-4E561F358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r="15034" b="1"/>
          <a:stretch/>
        </p:blipFill>
        <p:spPr bwMode="auto">
          <a:xfrm>
            <a:off x="2499336" y="5036723"/>
            <a:ext cx="1817594" cy="153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zajniczek, Czajnik Elektryczny, Kocioł">
            <a:extLst>
              <a:ext uri="{FF2B5EF4-FFF2-40B4-BE49-F238E27FC236}">
                <a16:creationId xmlns:a16="http://schemas.microsoft.com/office/drawing/2014/main" xmlns="" id="{4307C817-BE5D-48A0-8546-42B51681C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4" b="5235"/>
          <a:stretch/>
        </p:blipFill>
        <p:spPr bwMode="auto">
          <a:xfrm>
            <a:off x="2499335" y="3509433"/>
            <a:ext cx="1940697" cy="14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CD29240-CA98-40E0-BAE2-D4508A82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latin typeface="+mj-lt"/>
                <a:ea typeface="+mj-ea"/>
                <a:cs typeface="+mj-cs"/>
              </a:rPr>
              <a:t>FIZYKA W KUCH</a:t>
            </a:r>
            <a:r>
              <a:rPr lang="pl-PL" sz="4800" kern="1200" dirty="0">
                <a:latin typeface="+mj-lt"/>
                <a:ea typeface="+mj-ea"/>
                <a:cs typeface="+mj-cs"/>
              </a:rPr>
              <a:t>NI</a:t>
            </a:r>
            <a:br>
              <a:rPr lang="pl-PL" sz="4800" kern="1200" dirty="0">
                <a:latin typeface="+mj-lt"/>
                <a:ea typeface="+mj-ea"/>
                <a:cs typeface="+mj-cs"/>
              </a:rPr>
            </a:br>
            <a:r>
              <a:rPr lang="en-US" sz="2000" b="1" dirty="0"/>
              <a:t>WEB QUEST DLA KLAS GIMNAZJALNYCH</a:t>
            </a:r>
            <a:r>
              <a:rPr lang="pl-PL" sz="2000" b="1" dirty="0"/>
              <a:t> POSZERZAJĄCY PRAKTYCZNĄ WIEDZĘ Z ZAKRESU FIZYKI</a:t>
            </a:r>
            <a:r>
              <a:rPr lang="pl-PL" sz="2000" kern="1200" dirty="0">
                <a:latin typeface="+mj-lt"/>
                <a:ea typeface="+mj-ea"/>
                <a:cs typeface="+mj-cs"/>
              </a:rPr>
              <a:t> </a:t>
            </a:r>
            <a:br>
              <a:rPr lang="pl-PL" sz="2000" kern="1200" dirty="0">
                <a:latin typeface="+mj-lt"/>
                <a:ea typeface="+mj-ea"/>
                <a:cs typeface="+mj-cs"/>
              </a:rPr>
            </a:br>
            <a:r>
              <a:rPr lang="pl-PL" sz="2000" kern="1200" dirty="0">
                <a:latin typeface="+mj-lt"/>
                <a:ea typeface="+mj-ea"/>
                <a:cs typeface="+mj-cs"/>
              </a:rPr>
              <a:t>AUTOR: SABINA FOLWARSKA</a:t>
            </a:r>
            <a:endParaRPr lang="en-US" sz="2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8BB5A63-AD0E-4C54-BC6B-2C84C96A78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49"/>
            <a:ext cx="12192000" cy="250297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92" y="6293203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1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zyprawy, Słoiki, Szafka, Szuflada">
            <a:extLst>
              <a:ext uri="{FF2B5EF4-FFF2-40B4-BE49-F238E27FC236}">
                <a16:creationId xmlns:a16="http://schemas.microsoft.com/office/drawing/2014/main" xmlns="" id="{0A1D94B2-B37C-47B9-AA4C-BF923724C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r="11905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C5F51B-B5D4-49F7-B230-39B0BDDE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31919C-4D65-4AF7-8931-CF52BBF95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800" dirty="0"/>
              <a:t>     </a:t>
            </a:r>
            <a:r>
              <a:rPr lang="pl-PL" sz="1800" b="1"/>
              <a:t>WEKOWANIE SŁOIKÓW</a:t>
            </a:r>
          </a:p>
          <a:p>
            <a:pPr marL="0" lvl="0" indent="0">
              <a:buNone/>
            </a:pPr>
            <a:r>
              <a:rPr lang="pl-PL" sz="1800" dirty="0"/>
              <a:t>Co to jest wekowanie słoików?</a:t>
            </a:r>
          </a:p>
          <a:p>
            <a:pPr marL="0" lvl="0" indent="0">
              <a:buNone/>
            </a:pPr>
            <a:r>
              <a:rPr lang="pl-PL" sz="1800" dirty="0"/>
              <a:t>Na czym polega wekowanie?</a:t>
            </a:r>
          </a:p>
          <a:p>
            <a:pPr marL="0" lvl="0" indent="0">
              <a:buNone/>
            </a:pPr>
            <a:r>
              <a:rPr lang="pl-PL" sz="1800" dirty="0"/>
              <a:t>Wklej ilustrację weków.</a:t>
            </a:r>
          </a:p>
          <a:p>
            <a:pPr marL="0" lvl="0" indent="0">
              <a:buNone/>
            </a:pPr>
            <a:r>
              <a:rPr lang="pl-PL" sz="1800" dirty="0"/>
              <a:t>Jakie produkty wekujemy?</a:t>
            </a:r>
          </a:p>
          <a:p>
            <a:pPr marL="0" lvl="0" indent="0">
              <a:buNone/>
            </a:pPr>
            <a:r>
              <a:rPr lang="pl-PL" sz="1800" dirty="0"/>
              <a:t>Jakie są zalety wekowania?</a:t>
            </a:r>
          </a:p>
          <a:p>
            <a:pPr marL="0" lvl="0" indent="0">
              <a:buNone/>
            </a:pPr>
            <a:r>
              <a:rPr lang="pl-PL" sz="1800" dirty="0"/>
              <a:t>Ciekawostki związane</a:t>
            </a:r>
            <a:br>
              <a:rPr lang="pl-PL" sz="1800" dirty="0"/>
            </a:br>
            <a:r>
              <a:rPr lang="pl-PL" sz="1800" dirty="0"/>
              <a:t> z wekowaniem.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479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Otwieracz Do Butelek, Czerwony, Zielony">
            <a:extLst>
              <a:ext uri="{FF2B5EF4-FFF2-40B4-BE49-F238E27FC236}">
                <a16:creationId xmlns:a16="http://schemas.microsoft.com/office/drawing/2014/main" xmlns="" id="{EFB0D2A4-0D71-4964-A58B-6AC84E170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" b="102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3C3928-5980-4727-A12C-1B0612B9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pl-PL" sz="400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74123B8-1921-4514-B65D-BB61EDE65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800"/>
              <a:t>OTWIERACZ DO BUTELEK</a:t>
            </a:r>
          </a:p>
          <a:p>
            <a:pPr marL="0" lvl="0" indent="0">
              <a:buNone/>
            </a:pPr>
            <a:r>
              <a:rPr lang="pl-PL" sz="1800"/>
              <a:t>Co to jest otwieracz?</a:t>
            </a:r>
          </a:p>
          <a:p>
            <a:pPr marL="0" lvl="0" indent="0">
              <a:buNone/>
            </a:pPr>
            <a:r>
              <a:rPr lang="pl-PL" sz="1800"/>
              <a:t>Wklej ilustrację otwieracza.</a:t>
            </a:r>
          </a:p>
          <a:p>
            <a:pPr marL="0" lvl="0" indent="0">
              <a:buNone/>
            </a:pPr>
            <a:r>
              <a:rPr lang="pl-PL" sz="1800"/>
              <a:t>Jak działa otwieracz?</a:t>
            </a:r>
          </a:p>
          <a:p>
            <a:pPr marL="0" lvl="0" indent="0">
              <a:buNone/>
            </a:pPr>
            <a:r>
              <a:rPr lang="pl-PL" sz="1800"/>
              <a:t>Jakie prawo fizyki wykorzystane jest przy otwieraniu?</a:t>
            </a:r>
          </a:p>
          <a:p>
            <a:pPr marL="0" lvl="0" indent="0">
              <a:buNone/>
            </a:pPr>
            <a:r>
              <a:rPr lang="pl-PL" sz="1800"/>
              <a:t>Inne ciekawostki związane z otwieraczem.</a:t>
            </a:r>
          </a:p>
          <a:p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110980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Wody, Technologia, Staw, Fontanna">
            <a:extLst>
              <a:ext uri="{FF2B5EF4-FFF2-40B4-BE49-F238E27FC236}">
                <a16:creationId xmlns:a16="http://schemas.microsoft.com/office/drawing/2014/main" xmlns="" id="{DD4D34FD-F1BB-463D-AF0C-6128C5DE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862500"/>
            <a:ext cx="3425957" cy="513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28ECD3-9817-4BEE-B331-94B2F3FB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AFE0AF8-8ED8-40BB-BA3C-3E8B8AB37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348033"/>
            <a:ext cx="7527965" cy="482892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l-PL" sz="1500" u="sng" dirty="0">
                <a:solidFill>
                  <a:schemeClr val="bg1"/>
                </a:solidFill>
                <a:hlinkClick r:id="rId3"/>
              </a:rPr>
              <a:t>https://blogiceo.nq.pl/fizykawkieszeni/2014/03/21/fizyka-w-kuchni/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4"/>
              </a:rPr>
              <a:t>http://www.afizyka.pl/fizyka_gimnazjum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5"/>
              </a:rPr>
              <a:t>http://www.afizyka.pl/fizyka_gimnazjum_wzory_klasa_2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6"/>
              </a:rPr>
              <a:t>http://www.afizyka.pl/fizyka_gimnazjum_wzory_klasa_3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7"/>
              </a:rPr>
              <a:t>http://bjj.net.pl/dlaczego-woda-gotujac-sie-w-czajniku-pow/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8"/>
              </a:rPr>
              <a:t>https://pl.wikipedia.org/wiki/Czajnik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9"/>
              </a:rPr>
              <a:t>http://bjj.net.pl/jak-dziala-termos/#more-12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10"/>
              </a:rPr>
              <a:t>https://pl.wikipedia.org/wiki/Termos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11"/>
              </a:rPr>
              <a:t>http://www.germany.travel/pl/miasta-kultura/tradycje-i-zwyczaje/wynalazki/termos.html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12"/>
              </a:rPr>
              <a:t>https://zapytajfizyka.fuw.edu.pl/pytania/jak-dziala-termos/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13"/>
              </a:rPr>
              <a:t>http://bjj.net.pl/jak-dziala-szybkowar/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14"/>
              </a:rPr>
              <a:t>https://pl.wikipedia.org/wiki/Szybkowar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15"/>
              </a:rPr>
              <a:t>https://pl.wikipedia.org/wiki/Kuchnia</a:t>
            </a:r>
            <a:r>
              <a:rPr lang="pl-PL" sz="1500" u="sng">
                <a:solidFill>
                  <a:schemeClr val="bg1"/>
                </a:solidFill>
                <a:hlinkClick r:id="rId15"/>
              </a:rPr>
              <a:t>_indukcyjna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16"/>
              </a:rPr>
              <a:t>https://pl.wikipedia.org/wiki/Pasteryzacja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17"/>
              </a:rPr>
              <a:t>http://bjj.net.pl/wekowanie-sloikow-czyli-jak-nasze-babcie/</a:t>
            </a:r>
            <a:endParaRPr lang="pl-PL" sz="1500" dirty="0">
              <a:solidFill>
                <a:schemeClr val="bg1"/>
              </a:solidFill>
            </a:endParaRPr>
          </a:p>
          <a:p>
            <a:pPr lvl="0"/>
            <a:r>
              <a:rPr lang="pl-PL" sz="1500" u="sng" dirty="0">
                <a:solidFill>
                  <a:schemeClr val="bg1"/>
                </a:solidFill>
                <a:hlinkClick r:id="rId18"/>
              </a:rPr>
              <a:t>https://pl.wikipedia.org/wiki/Otwieracz_do_butelek</a:t>
            </a:r>
            <a:endParaRPr lang="pl-PL" sz="1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pl-PL" sz="1500" dirty="0">
                <a:solidFill>
                  <a:schemeClr val="bg1"/>
                </a:solidFill>
              </a:rPr>
              <a:t> </a:t>
            </a:r>
          </a:p>
          <a:p>
            <a:endParaRPr lang="pl-PL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9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668936-4571-404A-9F41-B8B7D0ED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CBBE2A15-DBC4-4A3B-9774-32006BFE4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453784"/>
              </p:ext>
            </p:extLst>
          </p:nvPr>
        </p:nvGraphicFramePr>
        <p:xfrm>
          <a:off x="838200" y="1825625"/>
          <a:ext cx="105156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623">
                  <a:extLst>
                    <a:ext uri="{9D8B030D-6E8A-4147-A177-3AD203B41FA5}">
                      <a16:colId xmlns:a16="http://schemas.microsoft.com/office/drawing/2014/main" xmlns="" val="2758066869"/>
                    </a:ext>
                  </a:extLst>
                </a:gridCol>
                <a:gridCol w="2527177">
                  <a:extLst>
                    <a:ext uri="{9D8B030D-6E8A-4147-A177-3AD203B41FA5}">
                      <a16:colId xmlns:a16="http://schemas.microsoft.com/office/drawing/2014/main" xmlns="" val="33637937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45217738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901451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577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Niepełne informacje.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nie na temat. Błędne informacje.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Słabe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Dobre, poprawne informacji. Ewentualnie niewielkie błędy.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na temat. Dobre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na temat.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Wyczerpujące wykorzystanie podanych źródeł, ewentualnie inne źródła.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050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nieestetyczna.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Złe rozplanowanie informacji  na stronie.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elementów graficznych.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czytelna, estetyczna.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estetyczna, czytelna, przejrzysta, zachęcająca do zapoznania się z nią.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 Dobrze dobrana grafika.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7569952"/>
                  </a:ext>
                </a:extLst>
              </a:tr>
            </a:tbl>
          </a:graphicData>
        </a:graphic>
      </p:graphicFrame>
      <p:pic>
        <p:nvPicPr>
          <p:cNvPr id="5" name="Picture 2" descr="Grafika, Wykres, Wynik, Obroty, Zysk">
            <a:extLst>
              <a:ext uri="{FF2B5EF4-FFF2-40B4-BE49-F238E27FC236}">
                <a16:creationId xmlns:a16="http://schemas.microsoft.com/office/drawing/2014/main" xmlns="" id="{82582F81-C668-4995-985A-B4D724CB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1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6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4CE035-3B10-47EA-BD4D-E0179512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BD180576-746E-4120-8E62-A071C88CD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018967"/>
              </p:ext>
            </p:extLst>
          </p:nvPr>
        </p:nvGraphicFramePr>
        <p:xfrm>
          <a:off x="838200" y="1825625"/>
          <a:ext cx="10515600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9828713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3781735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9657980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638548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rgbClr val="FF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solidFill>
                            <a:srgbClr val="FF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solidFill>
                            <a:srgbClr val="FF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solidFill>
                            <a:srgbClr val="FF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020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Zaangażowanie </a:t>
                      </a:r>
                      <a:r>
                        <a:rPr lang="pl-PL" sz="1600" b="0" i="0" u="none" strike="noStrike" kern="120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grupy </a:t>
                      </a:r>
                      <a:br>
                        <a:rPr lang="pl-PL" sz="1600" b="0" i="0" u="none" strike="noStrike" kern="120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0" i="0" u="none" strike="noStrike" kern="120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 </a:t>
                      </a: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pracę  </a:t>
                      </a:r>
                      <a:b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</a:t>
                      </a:r>
                      <a:b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711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tylko odczytana. Brak odpowiedzi na pytania sprawdzające ze strony nauczyciela oraz pytania innych uczniów.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 oraz pytania uczniów.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wygłoszona z pamięci. Poprawne odpowiedzi na pytania sprawdzające nauczyciela oraz pytania uczniów.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1349047"/>
                  </a:ext>
                </a:extLst>
              </a:tr>
            </a:tbl>
          </a:graphicData>
        </a:graphic>
      </p:graphicFrame>
      <p:pic>
        <p:nvPicPr>
          <p:cNvPr id="6" name="Picture 2" descr="Grafika, Wykres, Wynik, Obroty, Zysk">
            <a:extLst>
              <a:ext uri="{FF2B5EF4-FFF2-40B4-BE49-F238E27FC236}">
                <a16:creationId xmlns:a16="http://schemas.microsoft.com/office/drawing/2014/main" xmlns="" id="{D6E1D45F-D315-44BD-AB84-8F0FB1132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1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33B9805-A94F-4790-B135-28559DD7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 - OCENA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A8641D67-9E5E-4C3B-8A13-512C93B7A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871393"/>
              </p:ext>
            </p:extLst>
          </p:nvPr>
        </p:nvGraphicFramePr>
        <p:xfrm>
          <a:off x="838200" y="1825625"/>
          <a:ext cx="10515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3509364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4058738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38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niedostateczna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056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dopuszczająca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7923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618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080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bardzo 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569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celująca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4139376"/>
                  </a:ext>
                </a:extLst>
              </a:tr>
            </a:tbl>
          </a:graphicData>
        </a:graphic>
      </p:graphicFrame>
      <p:pic>
        <p:nvPicPr>
          <p:cNvPr id="6" name="Picture 2" descr="Grafika, Wykres, Wynik, Obroty, Zysk">
            <a:extLst>
              <a:ext uri="{FF2B5EF4-FFF2-40B4-BE49-F238E27FC236}">
                <a16:creationId xmlns:a16="http://schemas.microsoft.com/office/drawing/2014/main" xmlns="" id="{C16972E9-0C94-4D14-9B46-79D1A0ED4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1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9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C9F529-108B-4000-9AFE-445D5301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F"/>
                </a:solidFill>
              </a:rPr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840766C-0011-42ED-9DF7-721FE820C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081232" cy="39319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500">
                <a:solidFill>
                  <a:srgbClr val="FFFFFF"/>
                </a:solidFill>
              </a:rPr>
              <a:t>Jakie korzyści osiągnęliście z realizacji tego projektu?</a:t>
            </a:r>
          </a:p>
          <a:p>
            <a:pPr marL="342900" lvl="0" indent="-342900">
              <a:buAutoNum type="arabicPeriod"/>
            </a:pPr>
            <a:r>
              <a:rPr lang="pl-PL" sz="1500">
                <a:solidFill>
                  <a:srgbClr val="FFFFFF"/>
                </a:solidFill>
              </a:rPr>
              <a:t>Zobaczyliście, że w kuchni ( nie tylko w szkole) jest bardzo dużo fizyki.</a:t>
            </a:r>
          </a:p>
          <a:p>
            <a:pPr marL="342900" lvl="0" indent="-342900">
              <a:buAutoNum type="arabicPeriod"/>
            </a:pPr>
            <a:r>
              <a:rPr lang="pl-PL" sz="1500">
                <a:solidFill>
                  <a:srgbClr val="FFFFFF"/>
                </a:solidFill>
              </a:rPr>
              <a:t>Zobaczyliście, że prawa fizyki są wykorzystywane w życiu codziennym.</a:t>
            </a:r>
          </a:p>
          <a:p>
            <a:pPr marL="342900" lvl="0" indent="-342900">
              <a:buAutoNum type="arabicPeriod"/>
            </a:pPr>
            <a:r>
              <a:rPr lang="pl-PL" sz="1500">
                <a:solidFill>
                  <a:srgbClr val="FFFFFF"/>
                </a:solidFill>
              </a:rPr>
              <a:t>Dowiedzieliście się dużo o urządzeniach, które są znane, ale nie zawsze wiemy, jak działają.</a:t>
            </a:r>
          </a:p>
          <a:p>
            <a:pPr marL="342900" lvl="0" indent="-342900">
              <a:buAutoNum type="arabicPeriod"/>
            </a:pPr>
            <a:r>
              <a:rPr lang="pl-PL" sz="1500">
                <a:solidFill>
                  <a:srgbClr val="FFFFFF"/>
                </a:solidFill>
              </a:rPr>
              <a:t>Mogliście w ciekawy i twórczy sposób utrwalić Waszą wiedzę z fizyki.</a:t>
            </a:r>
          </a:p>
          <a:p>
            <a:pPr marL="342900" lvl="0" indent="-342900">
              <a:buAutoNum type="arabicPeriod"/>
            </a:pPr>
            <a:r>
              <a:rPr lang="pl-PL" sz="1500">
                <a:solidFill>
                  <a:srgbClr val="FFFFFF"/>
                </a:solidFill>
              </a:rPr>
              <a:t>Nauczyliście się wykorzystywać Internet jako źródło informacji.</a:t>
            </a:r>
          </a:p>
          <a:p>
            <a:pPr marL="342900" lvl="0" indent="-342900">
              <a:buAutoNum type="arabicPeriod"/>
            </a:pPr>
            <a:r>
              <a:rPr lang="pl-PL" sz="1500">
                <a:solidFill>
                  <a:srgbClr val="FFFFFF"/>
                </a:solidFill>
              </a:rPr>
              <a:t>Nauczyliście się opracowywać te informacje za pomocą prezentacji multimedialnej Power Point.</a:t>
            </a:r>
          </a:p>
          <a:p>
            <a:pPr marL="342900" lvl="0" indent="-342900">
              <a:buAutoNum type="arabicPeriod"/>
            </a:pPr>
            <a:r>
              <a:rPr lang="pl-PL" sz="1500">
                <a:solidFill>
                  <a:srgbClr val="FFFFFF"/>
                </a:solidFill>
              </a:rPr>
              <a:t>Uczyliście się trudnej sztuki współpracy w grupie.</a:t>
            </a:r>
          </a:p>
          <a:p>
            <a:endParaRPr lang="pl-PL" sz="1500">
              <a:solidFill>
                <a:srgbClr val="FFFFFF"/>
              </a:solidFill>
            </a:endParaRPr>
          </a:p>
        </p:txBody>
      </p:sp>
      <p:pic>
        <p:nvPicPr>
          <p:cNvPr id="7" name="Picture 2" descr="Sowa, Ptak, Książka, Wise, Natura, Znak">
            <a:extLst>
              <a:ext uri="{FF2B5EF4-FFF2-40B4-BE49-F238E27FC236}">
                <a16:creationId xmlns:a16="http://schemas.microsoft.com/office/drawing/2014/main" xmlns="" id="{FF0729B2-63EC-426A-8E49-BCB2CFB7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7753" b="2"/>
          <a:stretch/>
        </p:blipFill>
        <p:spPr bwMode="auto">
          <a:xfrm>
            <a:off x="7516525" y="1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7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xmlns="" id="{DF887252-A67F-4A06-9D5D-2F7ACF6E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634" y="787907"/>
            <a:ext cx="3930869" cy="166277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PORADNIK DLA NAUCZYCIELA</a:t>
            </a:r>
            <a:br>
              <a:rPr lang="pl-PL" dirty="0"/>
            </a:br>
            <a:endParaRPr lang="pl-PL" dirty="0"/>
          </a:p>
        </p:txBody>
      </p:sp>
      <p:pic>
        <p:nvPicPr>
          <p:cNvPr id="9" name="Picture 2" descr="Sukienka, Edukacja, Stos, Czerwony, Kobieta, Blask">
            <a:extLst>
              <a:ext uri="{FF2B5EF4-FFF2-40B4-BE49-F238E27FC236}">
                <a16:creationId xmlns:a16="http://schemas.microsoft.com/office/drawing/2014/main" xmlns="" id="{9B0DEE8C-44CA-4AF8-A59F-229F1498C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632" y="787907"/>
            <a:ext cx="5126736" cy="51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EE7553BC-E7A2-4B5A-B2C7-741D1B04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40631"/>
            <a:ext cx="4847897" cy="4385989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600" dirty="0">
                <a:latin typeface="Trebuchet MS" pitchFamily="34"/>
              </a:rPr>
              <a:t>Podział na grupy powinien być dokonany ze względu na możliwości poznawcze uczniów, ich umiejętności, zainteresowania, tak aby „równo” rozłożyć siły </a:t>
            </a:r>
            <a:br>
              <a:rPr lang="pl-PL" sz="1600" dirty="0">
                <a:latin typeface="Trebuchet MS" pitchFamily="34"/>
              </a:rPr>
            </a:br>
            <a:r>
              <a:rPr lang="pl-PL" sz="1600" dirty="0">
                <a:latin typeface="Trebuchet MS" pitchFamily="34"/>
              </a:rPr>
              <a:t>w poszczególnych grupach.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600" dirty="0">
                <a:latin typeface="Trebuchet MS" pitchFamily="34"/>
              </a:rPr>
              <a:t>Nauczyciel  powinien dokładnie przeanalizować treści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600" dirty="0">
                <a:latin typeface="Trebuchet MS" pitchFamily="34"/>
              </a:rPr>
              <a:t>Nauczyciel powinien służyć pomocą przy zapoznawaniu się uczniów z materiałami źródłowymi. Powinien wyjaśnić niezrozumiałe słownictwo lub odesłać do odpowiedniego słownika.</a:t>
            </a:r>
          </a:p>
          <a:p>
            <a:pPr algn="ctr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79554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xmlns="" id="{DF887252-A67F-4A06-9D5D-2F7ACF6E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241" y="2597615"/>
            <a:ext cx="6399643" cy="166277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PORADNIK DLA NAUCZYCIELA</a:t>
            </a:r>
            <a:br>
              <a:rPr lang="pl-PL" dirty="0"/>
            </a:br>
            <a:endParaRPr lang="pl-PL" dirty="0"/>
          </a:p>
        </p:txBody>
      </p:sp>
      <p:pic>
        <p:nvPicPr>
          <p:cNvPr id="9" name="Picture 2" descr="Sukienka, Edukacja, Stos, Czerwony, Kobieta, Blask">
            <a:extLst>
              <a:ext uri="{FF2B5EF4-FFF2-40B4-BE49-F238E27FC236}">
                <a16:creationId xmlns:a16="http://schemas.microsoft.com/office/drawing/2014/main" xmlns="" id="{9B0DEE8C-44CA-4AF8-A59F-229F1498C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887318"/>
            <a:ext cx="3182112" cy="31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EE7553BC-E7A2-4B5A-B2C7-741D1B04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795" y="3849235"/>
            <a:ext cx="7705239" cy="2246765"/>
          </a:xfrm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600" dirty="0">
                <a:latin typeface="Trebuchet MS" pitchFamily="34"/>
              </a:rPr>
              <a:t>Czas na realizację projektu powinien być dostosowany do możliwości uczniów. Nie jest z góry narzucony. Jest przewidziany na </a:t>
            </a:r>
            <a:r>
              <a:rPr lang="pl-PL" sz="1600" b="1" dirty="0">
                <a:latin typeface="Trebuchet MS" pitchFamily="34"/>
              </a:rPr>
              <a:t>2</a:t>
            </a:r>
            <a:r>
              <a:rPr lang="pl-PL" sz="1600" dirty="0">
                <a:latin typeface="Trebuchet MS" pitchFamily="34"/>
              </a:rPr>
              <a:t> zajęcia ( przygotowanie prezentacji + zaprezentowanie prac na forum klasy).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600" dirty="0">
                <a:latin typeface="Trebuchet MS" pitchFamily="34"/>
              </a:rPr>
              <a:t> Można też wprowadzić anonimową ocenę zaprezentowanej pracy danej grupy przez uczniów z innych grup.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600" dirty="0">
                <a:latin typeface="Trebuchet MS" pitchFamily="34"/>
              </a:rPr>
              <a:t> Prezentacje mogą posłużyć jako materiały dydaktyczne do nauki fizyki w danej szkole.</a:t>
            </a:r>
          </a:p>
          <a:p>
            <a:pPr algn="ctr"/>
            <a:endParaRPr lang="pl-PL" sz="1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97FE5F2-1574-44DA-B2CA-270A758B8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1" y="6301032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4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m, Strona Główna, Mieszkaniowej">
            <a:extLst>
              <a:ext uri="{FF2B5EF4-FFF2-40B4-BE49-F238E27FC236}">
                <a16:creationId xmlns:a16="http://schemas.microsoft.com/office/drawing/2014/main" xmlns="" id="{65E7BE4A-AB95-4556-AC90-C016F4BF8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23809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6CAFB8-5F23-4B93-9014-F9968F04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pl-PL" sz="3700" b="1" dirty="0"/>
              <a:t>WPROWADZENIE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AF021669-594C-44C0-8A3A-0FEA2A4605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  <a:prstGeom prst="rect">
            <a:avLst/>
          </a:prstGeom>
        </p:spPr>
        <p:txBody>
          <a:bodyPr vert="horz" lIns="90004" tIns="44997" rIns="90004" bIns="44997" anchorCtr="0" compatLnSpc="0">
            <a:normAutofit/>
          </a:bodyPr>
          <a:lstStyle/>
          <a:p>
            <a:pPr marL="0" lvl="0" indent="0">
              <a:buNone/>
            </a:pPr>
            <a:r>
              <a:rPr lang="pl-PL" sz="1700" dirty="0"/>
              <a:t>Witajcie Młodzi Fizycy!</a:t>
            </a:r>
          </a:p>
          <a:p>
            <a:pPr marL="0" lvl="0" indent="0" algn="just">
              <a:buNone/>
            </a:pPr>
            <a:r>
              <a:rPr lang="pl-PL" sz="1700" dirty="0"/>
              <a:t>Na naszych dzisiejszych zajęciach zaglądniemy do kuchni w poszukiwaniu zjawisk fizycznych. Jeśli wydaje Wam się, że w kuchni można jedynie przygotowywać posiłki, to jesteście w błędzie. W kuchni możemy również uczyć się fizyki, zastanawiać się nad różnymi zjawiskami fizycznymi. Dziś  sami postaracie się odpowiedzieć na pytanie: Jak fizyka ułatwia nam życie i  pomaga w kuchni? </a:t>
            </a:r>
          </a:p>
          <a:p>
            <a:pPr marL="0" lvl="0" indent="0" algn="just">
              <a:buNone/>
            </a:pPr>
            <a:r>
              <a:rPr lang="pl-PL" sz="1700" dirty="0"/>
              <a:t>Zapraszam do twórczych poszukiwań:)</a:t>
            </a:r>
          </a:p>
          <a:p>
            <a:pPr marL="0" indent="0">
              <a:buNone/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219374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uczyciel W Szkole, Nauczyciel, Szkoły">
            <a:extLst>
              <a:ext uri="{FF2B5EF4-FFF2-40B4-BE49-F238E27FC236}">
                <a16:creationId xmlns:a16="http://schemas.microsoft.com/office/drawing/2014/main" xmlns="" id="{29E2D574-82BB-4E2A-ABE8-B9D78BDBA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10371" b="-2"/>
          <a:stretch/>
        </p:blipFill>
        <p:spPr bwMode="auto">
          <a:xfrm>
            <a:off x="5524107" y="640082"/>
            <a:ext cx="6028230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EB646E-38EF-420A-AA57-61C4FCC2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pl-PL" b="1"/>
              <a:t>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56F96A0-57CD-4B72-AD51-AA7B2FC74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1500" dirty="0"/>
              <a:t>Waszym zadaniem będzie zapoznać się </a:t>
            </a:r>
            <a:r>
              <a:rPr lang="pl-PL" sz="1500" dirty="0" err="1"/>
              <a:t>zurządzeniamii</a:t>
            </a:r>
            <a:r>
              <a:rPr lang="pl-PL" sz="1500" dirty="0"/>
              <a:t> procesami, które występują w kuchni. Dokładnie będziecie zajmować się:</a:t>
            </a:r>
          </a:p>
          <a:p>
            <a:pPr lvl="0" algn="just"/>
            <a:r>
              <a:rPr lang="pl-PL" sz="1500" dirty="0"/>
              <a:t>Szybkowarem</a:t>
            </a:r>
          </a:p>
          <a:p>
            <a:pPr lvl="0" algn="just"/>
            <a:r>
              <a:rPr lang="pl-PL" sz="1500" dirty="0"/>
              <a:t>Czajnikiem z gwizdkiem</a:t>
            </a:r>
          </a:p>
          <a:p>
            <a:pPr lvl="0" algn="just"/>
            <a:r>
              <a:rPr lang="pl-PL" sz="1500" dirty="0"/>
              <a:t>Termosem</a:t>
            </a:r>
          </a:p>
          <a:p>
            <a:pPr lvl="0" algn="just"/>
            <a:r>
              <a:rPr lang="pl-PL" sz="1500" dirty="0"/>
              <a:t>Płytą indukcyjną</a:t>
            </a:r>
          </a:p>
          <a:p>
            <a:pPr lvl="0" algn="just"/>
            <a:r>
              <a:rPr lang="pl-PL" sz="1500" dirty="0"/>
              <a:t>Otwieraczem do butelek</a:t>
            </a:r>
          </a:p>
          <a:p>
            <a:pPr lvl="0" algn="just"/>
            <a:r>
              <a:rPr lang="pl-PL" sz="1500" dirty="0"/>
              <a:t>Wekowaniem słoików</a:t>
            </a:r>
          </a:p>
          <a:p>
            <a:pPr marL="0" lvl="0" indent="0" algn="just">
              <a:buNone/>
            </a:pPr>
            <a:r>
              <a:rPr lang="pl-PL" sz="1500" dirty="0"/>
              <a:t>Jak działają te urządzenia i na czym polegają te procesy? Zapraszam do pracy</a:t>
            </a:r>
            <a:r>
              <a:rPr lang="pl-PL" sz="1500" dirty="0">
                <a:sym typeface="Wingdings" panose="05000000000000000000" pitchFamily="2" charset="2"/>
              </a:rPr>
              <a:t></a:t>
            </a:r>
            <a:endParaRPr lang="pl-PL" sz="1500" dirty="0"/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00479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65881F8-7250-41AD-9EDE-20D9BB23C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 r="25897" b="1"/>
          <a:stretch/>
        </p:blipFill>
        <p:spPr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0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7F805A-1CD7-40A9-A17A-DD32E7D8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EF99F83-A676-4821-940C-746770217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pl-PL" sz="1600">
                <a:solidFill>
                  <a:schemeClr val="bg1"/>
                </a:solidFill>
              </a:rPr>
              <a:t> Wasza praca będzie oceniana przez nauczyciela. Przy tworzeniu prezentacji pamiętajcie o ważnych zasadach:</a:t>
            </a:r>
          </a:p>
          <a:p>
            <a:pPr lvl="0">
              <a:buChar char="-"/>
            </a:pPr>
            <a:r>
              <a:rPr lang="pl-PL" sz="1600">
                <a:solidFill>
                  <a:schemeClr val="bg1"/>
                </a:solidFill>
              </a:rPr>
              <a:t>Aby informacje były poprawne i wyczerpujące (pełne). Możecie wykorzystać też inne źródła ( nie tylko te zaproponowane przeze mnie).</a:t>
            </a:r>
          </a:p>
          <a:p>
            <a:pPr lvl="0">
              <a:buChar char="-"/>
            </a:pPr>
            <a:r>
              <a:rPr lang="pl-PL" sz="1600">
                <a:solidFill>
                  <a:schemeClr val="bg1"/>
                </a:solidFill>
              </a:rPr>
              <a:t>Prezentacja powinna być czytelna, estetyczna, powinna zawierać elementy graficzne ( ilustracje, zdjęcia…).</a:t>
            </a:r>
          </a:p>
          <a:p>
            <a:pPr lvl="0">
              <a:buChar char="-"/>
            </a:pPr>
            <a:r>
              <a:rPr lang="pl-PL" sz="1600">
                <a:solidFill>
                  <a:schemeClr val="bg1"/>
                </a:solidFill>
              </a:rPr>
              <a:t>Każdy z Was powinien się starać i angażować w pracę. Powinniście ze sobą współpracować.</a:t>
            </a:r>
          </a:p>
          <a:p>
            <a:pPr lvl="0">
              <a:buChar char="-"/>
            </a:pPr>
            <a:r>
              <a:rPr lang="pl-PL" sz="1600">
                <a:solidFill>
                  <a:schemeClr val="bg1"/>
                </a:solidFill>
              </a:rPr>
              <a:t>Na końcu przedstawicie Waszą prezentację kolegom z klasy. Zróbcie to poprawnie, w ciekawy sposób, aby zainteresować innych. Nauczyciel i Wasi koledzy będą mogli zadać Wam pytania dotyczące Waszego tematu. </a:t>
            </a:r>
          </a:p>
          <a:p>
            <a:pPr marL="0" lvl="0" indent="0">
              <a:buNone/>
            </a:pPr>
            <a:endParaRPr lang="pl-PL" sz="160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pl-PL" sz="1600">
                <a:solidFill>
                  <a:schemeClr val="bg1"/>
                </a:solidFill>
              </a:rPr>
              <a:t>       MIŁEJ PRACY I WSPÓŁPRACY</a:t>
            </a:r>
            <a:r>
              <a:rPr lang="pl-PL" sz="1600">
                <a:solidFill>
                  <a:schemeClr val="bg1"/>
                </a:solidFill>
                <a:latin typeface="Wingdings" pitchFamily="2"/>
              </a:rPr>
              <a:t></a:t>
            </a:r>
            <a:endParaRPr lang="pl-PL" sz="1600">
              <a:solidFill>
                <a:schemeClr val="bg1"/>
              </a:solidFill>
            </a:endParaRPr>
          </a:p>
          <a:p>
            <a:endParaRPr lang="pl-PL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0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udzie, Różnorodność, Etnicznych, Trzy, Kobiety, Grupa">
            <a:extLst>
              <a:ext uri="{FF2B5EF4-FFF2-40B4-BE49-F238E27FC236}">
                <a16:creationId xmlns:a16="http://schemas.microsoft.com/office/drawing/2014/main" xmlns="" id="{4B3EC136-779C-463C-AD15-405D3DB23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r="4390" b="-1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99880E-7913-416E-910B-1C276ED0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pl-PL" b="1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FE9CA57-01B7-4862-AAE7-D35331579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457200" lvl="0" indent="-457200" algn="just">
              <a:buFont typeface="Calibri Light"/>
              <a:buAutoNum type="arabicPeriod"/>
            </a:pPr>
            <a:r>
              <a:rPr lang="pl-PL" sz="1500" dirty="0"/>
              <a:t>Pierwszy etap pracy to podział na grupy. Niezależnie od tego, ile osób jest w klasie, podzielcie się na 3 zespoły. Każda grupa będzie miała do opracowania 2 zagadnienia losowo wybrane. Wasz nauczyciel pomoże Wam </a:t>
            </a:r>
            <a:br>
              <a:rPr lang="pl-PL" sz="1500" dirty="0"/>
            </a:br>
            <a:r>
              <a:rPr lang="pl-PL" sz="1500" dirty="0"/>
              <a:t>w dobraniu się w grupy oraz w wylosowaniu tematów.</a:t>
            </a:r>
          </a:p>
          <a:p>
            <a:pPr marL="457200" lvl="0" indent="-457200" algn="just">
              <a:buFont typeface="Calibri Light"/>
              <a:buAutoNum type="arabicPeriod"/>
            </a:pPr>
            <a:r>
              <a:rPr lang="pl-PL" sz="1500" dirty="0"/>
              <a:t>Teraz objaśnię Wam dokładnie, co będzie Waszym zadaniem w zależności od tego, jaki temat będziecie opracowywać. Będziecie szukać odpowiedzi na konkretne pytania. Wasza praca będzie miała formę prezentacji Power Point. Poniżej znajdziecie dokładną instrukcję, co powinno być w prezentacji. Oczywiście możecie dodać coś od siebie.</a:t>
            </a:r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84816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9628BE-4A40-4B4B-97B9-F08EFA5D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26666C7-FF46-4077-8DB4-54D35245A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8" y="1876430"/>
            <a:ext cx="4139713" cy="3936542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pl-PL" dirty="0">
                <a:solidFill>
                  <a:srgbClr val="C00000"/>
                </a:solidFill>
              </a:rPr>
              <a:t>SZYBKOWAR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Co to jest szybkowar?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Wklej ilustrację szybkowaru.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Jak działa szybkowar?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Kto wynalazł szybkowar?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Zalety szybkowaru.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Inne ciekawostki dotyczące szybkowaru.</a:t>
            </a:r>
          </a:p>
          <a:p>
            <a:pPr marL="0" lvl="0" indent="0"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image.shutterstock.com/display_pic_with_logo/62496/163993736/stock-photo-pressure-cooker-in-a-kitchen-setting-163993736.jpg">
            <a:extLst>
              <a:ext uri="{FF2B5EF4-FFF2-40B4-BE49-F238E27FC236}">
                <a16:creationId xmlns:a16="http://schemas.microsoft.com/office/drawing/2014/main" xmlns="" id="{E07F557A-8A0A-476D-9784-CD9A5950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5" y="2526437"/>
            <a:ext cx="4286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0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.shutterstock.com/display_pic_with_logo/363469/296713667/stock-photo-kettle-boiling-on-a-gas-stove-in-the-kitchen-focus-on-a-spout-296713667.jpg">
            <a:extLst>
              <a:ext uri="{FF2B5EF4-FFF2-40B4-BE49-F238E27FC236}">
                <a16:creationId xmlns:a16="http://schemas.microsoft.com/office/drawing/2014/main" xmlns="" id="{71E53A95-7B08-4B95-887C-32FE93774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9" r="-1" b="-1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C85DC9-3A4B-41FA-B91C-E2480167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pl-PL" b="1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DF053C5-4AD2-4890-8345-FCAB82C0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800" b="1" dirty="0">
                <a:solidFill>
                  <a:srgbClr val="C00000"/>
                </a:solidFill>
              </a:rPr>
              <a:t>CZAJNIK Z GWIZDKIEM</a:t>
            </a:r>
          </a:p>
          <a:p>
            <a:pPr marL="0" lvl="0" indent="0">
              <a:buNone/>
            </a:pPr>
            <a:r>
              <a:rPr lang="pl-PL" sz="1800" dirty="0"/>
              <a:t>Co to jest czajnik?</a:t>
            </a:r>
          </a:p>
          <a:p>
            <a:pPr marL="0" lvl="0" indent="0">
              <a:buNone/>
            </a:pPr>
            <a:r>
              <a:rPr lang="pl-PL" sz="1800" dirty="0"/>
              <a:t>Wklej ilustrację czajnika. </a:t>
            </a:r>
          </a:p>
          <a:p>
            <a:pPr marL="0" lvl="0" indent="0">
              <a:buNone/>
            </a:pPr>
            <a:r>
              <a:rPr lang="pl-PL" sz="1800" dirty="0"/>
              <a:t>Jak działa czajnik?</a:t>
            </a:r>
          </a:p>
          <a:p>
            <a:pPr marL="0" lvl="0" indent="0">
              <a:buNone/>
            </a:pPr>
            <a:r>
              <a:rPr lang="pl-PL" sz="1800" dirty="0"/>
              <a:t>Dlaczego czajniki gwiżdżą?</a:t>
            </a:r>
          </a:p>
          <a:p>
            <a:pPr marL="0" lvl="0" indent="0">
              <a:buNone/>
            </a:pPr>
            <a:r>
              <a:rPr lang="pl-PL" sz="1800" dirty="0"/>
              <a:t>Zalety czajnika z gwizdkiem.</a:t>
            </a:r>
          </a:p>
          <a:p>
            <a:pPr marL="0" lvl="0" indent="0">
              <a:buNone/>
            </a:pPr>
            <a:r>
              <a:rPr lang="pl-PL" sz="1800" dirty="0"/>
              <a:t>Inne ciekawostki dotyczące czajnika.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13926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rba, Skórzana Walizka, Skóra, Aktówka">
            <a:extLst>
              <a:ext uri="{FF2B5EF4-FFF2-40B4-BE49-F238E27FC236}">
                <a16:creationId xmlns:a16="http://schemas.microsoft.com/office/drawing/2014/main" xmlns="" id="{A5DA59FB-489C-467C-80C9-C6BD65E9F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146B1C-6491-4938-BC78-D1FC8938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pl-PL" sz="400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6B8A118-0106-492F-904C-E80736EEE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dirty="0">
                <a:solidFill>
                  <a:srgbClr val="C00000"/>
                </a:solidFill>
              </a:rPr>
              <a:t>TERMOS</a:t>
            </a:r>
          </a:p>
          <a:p>
            <a:pPr marL="0" lvl="0" indent="0">
              <a:buNone/>
            </a:pPr>
            <a:r>
              <a:rPr lang="pl-PL" sz="2400" dirty="0"/>
              <a:t>Co to jest termos?</a:t>
            </a:r>
          </a:p>
          <a:p>
            <a:pPr marL="0" lvl="0" indent="0">
              <a:buNone/>
            </a:pPr>
            <a:r>
              <a:rPr lang="pl-PL" sz="2400" dirty="0"/>
              <a:t>Wklej ilustrację termosu.</a:t>
            </a:r>
          </a:p>
          <a:p>
            <a:pPr marL="0" lvl="0" indent="0">
              <a:buNone/>
            </a:pPr>
            <a:r>
              <a:rPr lang="pl-PL" sz="2400" dirty="0"/>
              <a:t>Jak działa termos?</a:t>
            </a:r>
          </a:p>
          <a:p>
            <a:pPr marL="0" lvl="0" indent="0">
              <a:buNone/>
            </a:pPr>
            <a:r>
              <a:rPr lang="pl-PL" sz="2400" dirty="0"/>
              <a:t>Kto wynalazł termos?</a:t>
            </a:r>
          </a:p>
          <a:p>
            <a:pPr marL="0" lvl="0" indent="0">
              <a:buNone/>
            </a:pPr>
            <a:r>
              <a:rPr lang="pl-PL" sz="2400" dirty="0"/>
              <a:t>Zalety termosu.</a:t>
            </a:r>
          </a:p>
          <a:p>
            <a:pPr marL="0" lvl="0" indent="0">
              <a:buNone/>
            </a:pPr>
            <a:r>
              <a:rPr lang="pl-PL" sz="2400" dirty="0"/>
              <a:t>Inne ciekawostki związane</a:t>
            </a:r>
            <a:br>
              <a:rPr lang="pl-PL" sz="2400" dirty="0"/>
            </a:br>
            <a:r>
              <a:rPr lang="pl-PL" sz="2400" dirty="0"/>
              <a:t> z termosem.</a:t>
            </a:r>
          </a:p>
          <a:p>
            <a:pPr marL="0" lvl="0" indent="0">
              <a:buNone/>
            </a:pP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0351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lniki-Kuchenka Elektryczna, Płyta">
            <a:extLst>
              <a:ext uri="{FF2B5EF4-FFF2-40B4-BE49-F238E27FC236}">
                <a16:creationId xmlns:a16="http://schemas.microsoft.com/office/drawing/2014/main" xmlns="" id="{9DE32919-37B5-468F-89DB-312E73DED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1" r="19232" b="-1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9DAADB-02F7-49DF-A656-21DA1EAF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11BFF9-44D5-4774-8E03-DC0CE00F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pl-PL" sz="2000">
                <a:solidFill>
                  <a:schemeClr val="bg1"/>
                </a:solidFill>
              </a:rPr>
              <a:t>PŁYTA INDUKCYJNA</a:t>
            </a:r>
          </a:p>
          <a:p>
            <a:pPr marL="0" lvl="0" indent="0">
              <a:buNone/>
            </a:pPr>
            <a:r>
              <a:rPr lang="pl-PL" sz="2000">
                <a:solidFill>
                  <a:schemeClr val="bg1"/>
                </a:solidFill>
              </a:rPr>
              <a:t>Co to jest płyta indukcyjna?</a:t>
            </a:r>
          </a:p>
          <a:p>
            <a:pPr marL="0" lvl="0" indent="0">
              <a:buNone/>
            </a:pPr>
            <a:r>
              <a:rPr lang="pl-PL" sz="2000">
                <a:solidFill>
                  <a:schemeClr val="bg1"/>
                </a:solidFill>
              </a:rPr>
              <a:t>Wklej ilustrację płyty indukcyjnej.</a:t>
            </a:r>
          </a:p>
          <a:p>
            <a:pPr marL="0" lvl="0" indent="0">
              <a:buNone/>
            </a:pPr>
            <a:r>
              <a:rPr lang="pl-PL" sz="2000">
                <a:solidFill>
                  <a:schemeClr val="bg1"/>
                </a:solidFill>
              </a:rPr>
              <a:t>Jak działa płyta indukcyjna?</a:t>
            </a:r>
          </a:p>
          <a:p>
            <a:pPr marL="0" lvl="0" indent="0">
              <a:buNone/>
            </a:pPr>
            <a:r>
              <a:rPr lang="pl-PL" sz="2000">
                <a:solidFill>
                  <a:schemeClr val="bg1"/>
                </a:solidFill>
              </a:rPr>
              <a:t>Zalety płyty indukcyjnej</a:t>
            </a:r>
          </a:p>
          <a:p>
            <a:pPr marL="0" lvl="0" indent="0">
              <a:buNone/>
            </a:pPr>
            <a:r>
              <a:rPr lang="pl-PL" sz="2000">
                <a:solidFill>
                  <a:schemeClr val="bg1"/>
                </a:solidFill>
              </a:rPr>
              <a:t>Jakie garnki są potrzebne do gotowania na płycie?</a:t>
            </a:r>
          </a:p>
          <a:p>
            <a:pPr marL="0" lvl="0" indent="0">
              <a:buNone/>
            </a:pPr>
            <a:r>
              <a:rPr lang="pl-PL" sz="2000">
                <a:solidFill>
                  <a:schemeClr val="bg1"/>
                </a:solidFill>
              </a:rPr>
              <a:t>Inne ciekawostki związane</a:t>
            </a:r>
            <a:br>
              <a:rPr lang="pl-PL" sz="2000">
                <a:solidFill>
                  <a:schemeClr val="bg1"/>
                </a:solidFill>
              </a:rPr>
            </a:br>
            <a:r>
              <a:rPr lang="pl-PL" sz="2000">
                <a:solidFill>
                  <a:schemeClr val="bg1"/>
                </a:solidFill>
              </a:rPr>
              <a:t> z płytą indukcyjną.</a:t>
            </a:r>
          </a:p>
          <a:p>
            <a:endParaRPr lang="pl-PL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94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931</Words>
  <Application>Microsoft Office PowerPoint</Application>
  <PresentationFormat>Panoramiczny</PresentationFormat>
  <Paragraphs>159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Franklin Gothic Medium</vt:lpstr>
      <vt:lpstr>Lucida Sans Unicode</vt:lpstr>
      <vt:lpstr>Mangal</vt:lpstr>
      <vt:lpstr>Trebuchet MS</vt:lpstr>
      <vt:lpstr>Wingdings</vt:lpstr>
      <vt:lpstr>Motyw pakietu Office</vt:lpstr>
      <vt:lpstr>FIZYKA W KUCHNI WEB QUEST DLA KLAS GIMNAZJALNYCH POSZERZAJĄCY PRAKTYCZNĄ WIEDZĘ Z ZAKRESU FIZYKI  AUTOR: SABINA FOLWARSKA</vt:lpstr>
      <vt:lpstr>WPROWADZENIE</vt:lpstr>
      <vt:lpstr>ZADANIA</vt:lpstr>
      <vt:lpstr>PROCES</vt:lpstr>
      <vt:lpstr>PROCES</vt:lpstr>
      <vt:lpstr>PROCES </vt:lpstr>
      <vt:lpstr>PROCES </vt:lpstr>
      <vt:lpstr>PROCES</vt:lpstr>
      <vt:lpstr>PROCES </vt:lpstr>
      <vt:lpstr>PROCES </vt:lpstr>
      <vt:lpstr>PROCES </vt:lpstr>
      <vt:lpstr>ŹRÓDŁA</vt:lpstr>
      <vt:lpstr>EWALUACJA</vt:lpstr>
      <vt:lpstr>EWALUACJA</vt:lpstr>
      <vt:lpstr>EWALUACJA - OCENA</vt:lpstr>
      <vt:lpstr>KONKLUZJA</vt:lpstr>
      <vt:lpstr>PORADNIK DLA NAUCZYCIELA </vt:lpstr>
      <vt:lpstr>PORADNIK DLA NAUCZYCIELA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FIZYKA W KUCHNI  WEB QUEST DLA KLAS GIMNAZJALNYCH POSZERZAJĄCY PRAKTYCZNĄ WIEDZĘ Z ZAKRESU FIZYKI AUTOR: SABINA FOLWARSKA</dc:title>
  <dc:creator>Sabina Folwarska</dc:creator>
  <cp:lastModifiedBy>Anna Basta</cp:lastModifiedBy>
  <cp:revision>15</cp:revision>
  <dcterms:created xsi:type="dcterms:W3CDTF">2017-08-23T15:03:34Z</dcterms:created>
  <dcterms:modified xsi:type="dcterms:W3CDTF">2020-01-14T11:42:27Z</dcterms:modified>
</cp:coreProperties>
</file>