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8"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a:t>Upravte štýly predlohy textu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446C117F-5CCF-4837-BE5F-2B92066CAFAF}"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a:t>Upravte štýly predlohy textu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84EB90BD-B6CE-46B7-997F-7313B992CCDC}"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a:t>Upravte štýly predlohy textu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CDB9D11F-B188-461D-B23F-39381795C052}"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a:t>Upravte štýly predlohy textu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2E6D8D9-55A2-4063-B0F3-121F44549695}"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a:t>Upravte štýly predlohy textu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D4B24536-994D-4021-A283-9F449C0DB509}"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a:t>Upravte štýly predlohy textu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3CBBBB78-C96F-47B7-AB17-D852CA960AC9}"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a:t>Upravte štýly predlohy textu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0578ACC-22D6-47C1-A373-4FD133E34F3C}"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a:t>Upravte štýly predlohy textu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a:t>Upravte štýly predlohy textu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E331444B-B92B-4E27-8C94-BB93EAF5CB18}"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a:t>Upravte štýly predlohy textu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363EFA5E-FA76-400D-B3DC-F0BA90E6D107}"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pl.wikivoyage.org/wiki/Irlandia_P%C3%B3%C5%82nocna" TargetMode="External"/><Relationship Id="rId2" Type="http://schemas.openxmlformats.org/officeDocument/2006/relationships/hyperlink" Target="https://pl.wikipedia.org/wiki/Wielka_Brytania" TargetMode="External"/><Relationship Id="rId1" Type="http://schemas.openxmlformats.org/officeDocument/2006/relationships/slideLayout" Target="../slideLayouts/slideLayout2.xml"/><Relationship Id="rId6" Type="http://schemas.openxmlformats.org/officeDocument/2006/relationships/hyperlink" Target="https://podroze.onet.pl/ciekawe/10-ciekawostek-z-walii-o-ktorych-nie-miales-pojecia/6gsyd59" TargetMode="External"/><Relationship Id="rId5" Type="http://schemas.openxmlformats.org/officeDocument/2006/relationships/hyperlink" Target="https://pl.wikivoyage.org/wiki/Walia" TargetMode="External"/><Relationship Id="rId4" Type="http://schemas.openxmlformats.org/officeDocument/2006/relationships/hyperlink" Target="https://zyciewirlandii.com/2014/07/10/co-z-ta-irlandia-i-irlandia-polnocn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wikipedia.org/wiki/Anglia" TargetMode="External"/><Relationship Id="rId7" Type="http://schemas.openxmlformats.org/officeDocument/2006/relationships/hyperlink" Target="https://www.podrozepoeuropie.pl/szkocja-informacje-praktyczne/" TargetMode="External"/><Relationship Id="rId2" Type="http://schemas.openxmlformats.org/officeDocument/2006/relationships/hyperlink" Target="https://pl.wikipedia.org/wiki/Szkocja" TargetMode="External"/><Relationship Id="rId1" Type="http://schemas.openxmlformats.org/officeDocument/2006/relationships/slideLayout" Target="../slideLayouts/slideLayout2.xml"/><Relationship Id="rId6" Type="http://schemas.openxmlformats.org/officeDocument/2006/relationships/hyperlink" Target="https://www.tasteaway.pl/2014/10/16/10-powodow-by-odwiedzic-szkocje/" TargetMode="External"/><Relationship Id="rId5" Type="http://schemas.openxmlformats.org/officeDocument/2006/relationships/hyperlink" Target="https://pl.wikipedia.org/wiki/Irlandia_P%C3%B3%C5%82nocna" TargetMode="External"/><Relationship Id="rId4" Type="http://schemas.openxmlformats.org/officeDocument/2006/relationships/hyperlink" Target="https://pl.wikipedia.org/wiki/Wali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ransfergo.com/pl/blog/anglia-zalety-zycia-w-uk/" TargetMode="External"/><Relationship Id="rId2" Type="http://schemas.openxmlformats.org/officeDocument/2006/relationships/hyperlink" Target="https://www.england.pl/informacje/informacje-ogolne-o-anglii" TargetMode="External"/><Relationship Id="rId1" Type="http://schemas.openxmlformats.org/officeDocument/2006/relationships/slideLayout" Target="../slideLayouts/slideLayout2.xml"/><Relationship Id="rId4" Type="http://schemas.openxmlformats.org/officeDocument/2006/relationships/hyperlink" Target="https://www.kastu.pl/studia_w_anglii/ogolne_informacje_o_angli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10505" y="2981955"/>
            <a:ext cx="8144134" cy="1373070"/>
          </a:xfrm>
        </p:spPr>
        <p:txBody>
          <a:bodyPr/>
          <a:lstStyle/>
          <a:p>
            <a:pPr algn="ctr"/>
            <a:r>
              <a:rPr lang="pl-PL" dirty="0">
                <a:solidFill>
                  <a:schemeClr val="bg1"/>
                </a:solidFill>
              </a:rPr>
              <a:t>ZJEDNOCZONE KRÓLESTWO</a:t>
            </a:r>
            <a:endParaRPr lang="sk-SK" dirty="0">
              <a:solidFill>
                <a:schemeClr val="bg1"/>
              </a:solidFill>
            </a:endParaRPr>
          </a:p>
        </p:txBody>
      </p:sp>
      <p:sp>
        <p:nvSpPr>
          <p:cNvPr id="3" name="Podnadpis 2"/>
          <p:cNvSpPr>
            <a:spLocks noGrp="1"/>
          </p:cNvSpPr>
          <p:nvPr>
            <p:ph type="subTitle" idx="1"/>
          </p:nvPr>
        </p:nvSpPr>
        <p:spPr>
          <a:xfrm>
            <a:off x="704270" y="4834004"/>
            <a:ext cx="8144134" cy="1117687"/>
          </a:xfrm>
        </p:spPr>
        <p:txBody>
          <a:bodyPr/>
          <a:lstStyle/>
          <a:p>
            <a:pPr algn="ctr"/>
            <a:r>
              <a:rPr lang="pl-PL" altLang="pl-PL" b="1" dirty="0">
                <a:solidFill>
                  <a:srgbClr val="862110"/>
                </a:solidFill>
              </a:rPr>
              <a:t>WEBQUEST </a:t>
            </a:r>
            <a:r>
              <a:rPr lang="sk-SK" altLang="pl-PL" b="1" dirty="0">
                <a:solidFill>
                  <a:srgbClr val="862110"/>
                </a:solidFill>
              </a:rPr>
              <a:t>PRZENACZONY DLA UCZNIÓW GIMNAZJUM Z UPOŚL</a:t>
            </a:r>
            <a:r>
              <a:rPr lang="pl-PL" altLang="pl-PL" b="1" dirty="0">
                <a:solidFill>
                  <a:srgbClr val="862110"/>
                </a:solidFill>
              </a:rPr>
              <a:t>EDZENIEM SŁUCHU</a:t>
            </a:r>
            <a:endParaRPr lang="en-US" altLang="pl-PL" b="1" dirty="0">
              <a:solidFill>
                <a:srgbClr val="862110"/>
              </a:solidFill>
            </a:endParaRPr>
          </a:p>
          <a:p>
            <a:r>
              <a:rPr lang="pl-PL" dirty="0">
                <a:solidFill>
                  <a:schemeClr val="bg1"/>
                </a:solidFill>
              </a:rPr>
              <a:t>Opracowała: Michaela </a:t>
            </a:r>
            <a:r>
              <a:rPr lang="pl-PL" dirty="0" err="1">
                <a:solidFill>
                  <a:schemeClr val="bg1"/>
                </a:solidFill>
              </a:rPr>
              <a:t>Zombeková</a:t>
            </a:r>
            <a:endParaRPr lang="pl-PL" dirty="0">
              <a:solidFill>
                <a:schemeClr val="bg1"/>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300" y="1913624"/>
            <a:ext cx="2179728" cy="3509732"/>
          </a:xfrm>
          <a:prstGeom prst="rect">
            <a:avLst/>
          </a:prstGeom>
        </p:spPr>
      </p:pic>
      <p:pic>
        <p:nvPicPr>
          <p:cNvPr id="6" name="Obraz 5">
            <a:extLst>
              <a:ext uri="{FF2B5EF4-FFF2-40B4-BE49-F238E27FC236}">
                <a16:creationId xmlns="" xmlns:a16="http://schemas.microsoft.com/office/drawing/2014/main" id="{54CD4050-DDB1-4F18-8FB3-4F9EF0D09315}"/>
              </a:ext>
            </a:extLst>
          </p:cNvPr>
          <p:cNvPicPr>
            <a:picLocks noChangeAspect="1"/>
          </p:cNvPicPr>
          <p:nvPr/>
        </p:nvPicPr>
        <p:blipFill>
          <a:blip r:embed="rId3"/>
          <a:stretch>
            <a:fillRect/>
          </a:stretch>
        </p:blipFill>
        <p:spPr>
          <a:xfrm>
            <a:off x="0" y="0"/>
            <a:ext cx="12192000" cy="2502976"/>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2" y="623865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42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ŹRÓDŁA</a:t>
            </a:r>
            <a:endParaRPr lang="sk-SK" dirty="0"/>
          </a:p>
        </p:txBody>
      </p:sp>
      <p:sp>
        <p:nvSpPr>
          <p:cNvPr id="3" name="Zástupný objekt pre obsah 2"/>
          <p:cNvSpPr>
            <a:spLocks noGrp="1"/>
          </p:cNvSpPr>
          <p:nvPr>
            <p:ph idx="1"/>
          </p:nvPr>
        </p:nvSpPr>
        <p:spPr/>
        <p:txBody>
          <a:bodyPr>
            <a:normAutofit/>
          </a:bodyPr>
          <a:lstStyle/>
          <a:p>
            <a:pPr algn="just"/>
            <a:r>
              <a:rPr lang="pl-PL" dirty="0">
                <a:hlinkClick r:id="rId2"/>
              </a:rPr>
              <a:t>https://</a:t>
            </a:r>
            <a:r>
              <a:rPr lang="pl-PL" dirty="0" smtClean="0">
                <a:hlinkClick r:id="rId2"/>
              </a:rPr>
              <a:t>pl.wikipedia.org/wiki/Wielka_Brytania</a:t>
            </a:r>
            <a:endParaRPr lang="pl-PL" dirty="0" smtClean="0"/>
          </a:p>
          <a:p>
            <a:pPr algn="just"/>
            <a:r>
              <a:rPr lang="pl-PL" dirty="0">
                <a:hlinkClick r:id="rId3"/>
              </a:rPr>
              <a:t>https://</a:t>
            </a:r>
            <a:r>
              <a:rPr lang="pl-PL" dirty="0" smtClean="0">
                <a:hlinkClick r:id="rId3"/>
              </a:rPr>
              <a:t>pl.wikivoyage.org/wiki/Irlandia_P%C3%B3%C5%82nocna</a:t>
            </a:r>
            <a:endParaRPr lang="pl-PL" dirty="0" smtClean="0"/>
          </a:p>
          <a:p>
            <a:pPr algn="just"/>
            <a:r>
              <a:rPr lang="pl-PL" dirty="0">
                <a:hlinkClick r:id="rId4"/>
              </a:rPr>
              <a:t>https://zyciewirlandii.com/2014/07/10/co-z-ta-irlandia-i-irlandia-polnocna</a:t>
            </a:r>
            <a:r>
              <a:rPr lang="pl-PL" dirty="0" smtClean="0">
                <a:hlinkClick r:id="rId4"/>
              </a:rPr>
              <a:t>/</a:t>
            </a:r>
            <a:endParaRPr lang="pl-PL" dirty="0" smtClean="0"/>
          </a:p>
          <a:p>
            <a:pPr algn="just"/>
            <a:r>
              <a:rPr lang="pl-PL" dirty="0">
                <a:hlinkClick r:id="rId5"/>
              </a:rPr>
              <a:t>https://</a:t>
            </a:r>
            <a:r>
              <a:rPr lang="pl-PL" dirty="0" smtClean="0">
                <a:hlinkClick r:id="rId5"/>
              </a:rPr>
              <a:t>pl.wikivoyage.org/wiki/Walia</a:t>
            </a:r>
            <a:endParaRPr lang="pl-PL" dirty="0" smtClean="0"/>
          </a:p>
          <a:p>
            <a:pPr algn="just"/>
            <a:r>
              <a:rPr lang="pl-PL" dirty="0">
                <a:hlinkClick r:id="rId6"/>
              </a:rPr>
              <a:t>https://podroze.onet.pl/ciekawe/10-ciekawostek-z-walii-o-ktorych-nie-miales-pojecia/6gsyd59</a:t>
            </a:r>
            <a:endParaRPr lang="sk-SK" dirty="0"/>
          </a:p>
        </p:txBody>
      </p:sp>
    </p:spTree>
    <p:extLst>
      <p:ext uri="{BB962C8B-B14F-4D97-AF65-F5344CB8AC3E}">
        <p14:creationId xmlns:p14="http://schemas.microsoft.com/office/powerpoint/2010/main" val="1165723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ŹRÓDŁA</a:t>
            </a:r>
          </a:p>
        </p:txBody>
      </p:sp>
      <p:sp>
        <p:nvSpPr>
          <p:cNvPr id="3" name="Zástupný objekt pre obsah 2"/>
          <p:cNvSpPr>
            <a:spLocks noGrp="1"/>
          </p:cNvSpPr>
          <p:nvPr>
            <p:ph idx="1"/>
          </p:nvPr>
        </p:nvSpPr>
        <p:spPr/>
        <p:txBody>
          <a:bodyPr/>
          <a:lstStyle/>
          <a:p>
            <a:pPr algn="just"/>
            <a:r>
              <a:rPr lang="pl-PL" dirty="0">
                <a:hlinkClick r:id="rId2"/>
              </a:rPr>
              <a:t>https://</a:t>
            </a:r>
            <a:r>
              <a:rPr lang="pl-PL" dirty="0" smtClean="0">
                <a:hlinkClick r:id="rId2"/>
              </a:rPr>
              <a:t>pl.wikipedia.org/wiki/Szkocja</a:t>
            </a:r>
            <a:endParaRPr lang="pl-PL" dirty="0" smtClean="0"/>
          </a:p>
          <a:p>
            <a:pPr algn="just"/>
            <a:r>
              <a:rPr lang="pl-PL" dirty="0">
                <a:hlinkClick r:id="rId3"/>
              </a:rPr>
              <a:t>https://</a:t>
            </a:r>
            <a:r>
              <a:rPr lang="pl-PL" dirty="0" smtClean="0">
                <a:hlinkClick r:id="rId3"/>
              </a:rPr>
              <a:t>pl.wikipedia.org/wiki/Anglia</a:t>
            </a:r>
            <a:endParaRPr lang="pl-PL" dirty="0" smtClean="0"/>
          </a:p>
          <a:p>
            <a:pPr algn="just"/>
            <a:r>
              <a:rPr lang="pl-PL" dirty="0">
                <a:hlinkClick r:id="rId4"/>
              </a:rPr>
              <a:t>https://</a:t>
            </a:r>
            <a:r>
              <a:rPr lang="pl-PL" dirty="0" smtClean="0">
                <a:hlinkClick r:id="rId4"/>
              </a:rPr>
              <a:t>pl.wikipedia.org/wiki/Walia</a:t>
            </a:r>
            <a:endParaRPr lang="pl-PL" dirty="0" smtClean="0"/>
          </a:p>
          <a:p>
            <a:pPr algn="just"/>
            <a:r>
              <a:rPr lang="pl-PL" dirty="0">
                <a:hlinkClick r:id="rId5"/>
              </a:rPr>
              <a:t>https://</a:t>
            </a:r>
            <a:r>
              <a:rPr lang="pl-PL" dirty="0" smtClean="0">
                <a:hlinkClick r:id="rId5"/>
              </a:rPr>
              <a:t>pl.wikipedia.org/wiki/Irlandia_P%C3%B3%C5%82nocna</a:t>
            </a:r>
            <a:endParaRPr lang="pl-PL" dirty="0" smtClean="0"/>
          </a:p>
          <a:p>
            <a:pPr algn="just"/>
            <a:r>
              <a:rPr lang="pl-PL" dirty="0">
                <a:hlinkClick r:id="rId6"/>
              </a:rPr>
              <a:t>https://www.tasteaway.pl/2014/10/16/10-powodow-by-odwiedzic-szkocje</a:t>
            </a:r>
            <a:r>
              <a:rPr lang="pl-PL" dirty="0" smtClean="0">
                <a:hlinkClick r:id="rId6"/>
              </a:rPr>
              <a:t>/</a:t>
            </a:r>
            <a:endParaRPr lang="pl-PL" dirty="0" smtClean="0"/>
          </a:p>
          <a:p>
            <a:pPr algn="just"/>
            <a:r>
              <a:rPr lang="pl-PL" dirty="0">
                <a:hlinkClick r:id="rId7"/>
              </a:rPr>
              <a:t>https://www.podrozepoeuropie.pl/szkocja-informacje-praktyczne/</a:t>
            </a:r>
            <a:endParaRPr lang="pl-PL" dirty="0" smtClean="0"/>
          </a:p>
          <a:p>
            <a:pPr algn="just"/>
            <a:endParaRPr lang="pl-PL" dirty="0" smtClean="0"/>
          </a:p>
        </p:txBody>
      </p:sp>
    </p:spTree>
    <p:extLst>
      <p:ext uri="{BB962C8B-B14F-4D97-AF65-F5344CB8AC3E}">
        <p14:creationId xmlns:p14="http://schemas.microsoft.com/office/powerpoint/2010/main" val="986340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ŹRÓDŁA</a:t>
            </a:r>
            <a:endParaRPr lang="sk-SK" dirty="0"/>
          </a:p>
        </p:txBody>
      </p:sp>
      <p:sp>
        <p:nvSpPr>
          <p:cNvPr id="3" name="Zástupný objekt pre obsah 2"/>
          <p:cNvSpPr>
            <a:spLocks noGrp="1"/>
          </p:cNvSpPr>
          <p:nvPr>
            <p:ph idx="1"/>
          </p:nvPr>
        </p:nvSpPr>
        <p:spPr/>
        <p:txBody>
          <a:bodyPr/>
          <a:lstStyle/>
          <a:p>
            <a:r>
              <a:rPr lang="pl-PL" dirty="0">
                <a:hlinkClick r:id="rId2"/>
              </a:rPr>
              <a:t>https://</a:t>
            </a:r>
            <a:r>
              <a:rPr lang="pl-PL" dirty="0" smtClean="0">
                <a:hlinkClick r:id="rId2"/>
              </a:rPr>
              <a:t>www.england.pl/informacje/informacje-ogolne-o-anglii</a:t>
            </a:r>
            <a:endParaRPr lang="pl-PL" dirty="0" smtClean="0"/>
          </a:p>
          <a:p>
            <a:r>
              <a:rPr lang="pl-PL" dirty="0">
                <a:hlinkClick r:id="rId3"/>
              </a:rPr>
              <a:t>https://www.transfergo.com/pl/blog/anglia-zalety-zycia-w-uk</a:t>
            </a:r>
            <a:r>
              <a:rPr lang="pl-PL" dirty="0" smtClean="0">
                <a:hlinkClick r:id="rId3"/>
              </a:rPr>
              <a:t>/</a:t>
            </a:r>
            <a:endParaRPr lang="pl-PL" dirty="0" smtClean="0"/>
          </a:p>
          <a:p>
            <a:r>
              <a:rPr lang="pl-PL" dirty="0">
                <a:hlinkClick r:id="rId4"/>
              </a:rPr>
              <a:t>https://www.kastu.pl/studia_w_anglii/ogolne_informacje_o_anglii</a:t>
            </a:r>
            <a:endParaRPr lang="sk-SK" dirty="0"/>
          </a:p>
        </p:txBody>
      </p:sp>
    </p:spTree>
    <p:extLst>
      <p:ext uri="{BB962C8B-B14F-4D97-AF65-F5344CB8AC3E}">
        <p14:creationId xmlns:p14="http://schemas.microsoft.com/office/powerpoint/2010/main" val="2188645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OCENA</a:t>
            </a:r>
            <a:endParaRPr lang="sk-SK" dirty="0"/>
          </a:p>
        </p:txBody>
      </p:sp>
      <p:sp>
        <p:nvSpPr>
          <p:cNvPr id="3" name="Zástupný objekt pre obsah 2"/>
          <p:cNvSpPr>
            <a:spLocks noGrp="1"/>
          </p:cNvSpPr>
          <p:nvPr>
            <p:ph idx="1"/>
          </p:nvPr>
        </p:nvSpPr>
        <p:spPr/>
        <p:txBody>
          <a:bodyPr/>
          <a:lstStyle/>
          <a:p>
            <a:pPr algn="just">
              <a:spcBef>
                <a:spcPts val="0"/>
              </a:spcBef>
              <a:defRPr/>
            </a:pPr>
            <a:r>
              <a:rPr lang="pl-PL" dirty="0"/>
              <a:t>Każda grupa za swoją pracę zostanie oceniona na podstawie tego, jak zrealizowała swoje zadanie. Oceniana będzie estetyka i treść prezentacji, plakat, wykorzystane źródła, wzajemna współpraca oraz końcowa prezentacja projektu.</a:t>
            </a:r>
          </a:p>
          <a:p>
            <a:pPr marL="0" indent="0" algn="just">
              <a:spcBef>
                <a:spcPts val="0"/>
              </a:spcBef>
              <a:buNone/>
              <a:defRPr/>
            </a:pPr>
            <a:endParaRPr lang="pl-PL" dirty="0"/>
          </a:p>
          <a:p>
            <a:pPr algn="just">
              <a:spcBef>
                <a:spcPts val="0"/>
              </a:spcBef>
              <a:defRPr/>
            </a:pPr>
            <a:r>
              <a:rPr lang="pl-PL" dirty="0"/>
              <a:t>Ocena będzie jedna za cały projekt, więc bardzo ważne jest też ogólne wrażenie. </a:t>
            </a:r>
          </a:p>
          <a:p>
            <a:pPr marL="457200" indent="-457200">
              <a:spcBef>
                <a:spcPts val="0"/>
              </a:spcBef>
              <a:defRPr/>
            </a:pPr>
            <a:endParaRPr lang="pl-PL" sz="2000" b="1" dirty="0">
              <a:solidFill>
                <a:schemeClr val="accent3">
                  <a:lumMod val="75000"/>
                </a:schemeClr>
              </a:solidFill>
            </a:endParaRPr>
          </a:p>
          <a:p>
            <a:endParaRPr lang="sk-SK" dirty="0"/>
          </a:p>
        </p:txBody>
      </p:sp>
    </p:spTree>
    <p:extLst>
      <p:ext uri="{BB962C8B-B14F-4D97-AF65-F5344CB8AC3E}">
        <p14:creationId xmlns:p14="http://schemas.microsoft.com/office/powerpoint/2010/main" val="967538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EA4550-FB66-4BC9-94ED-DE51EFD4D81A}"/>
              </a:ext>
            </a:extLst>
          </p:cNvPr>
          <p:cNvSpPr>
            <a:spLocks noGrp="1"/>
          </p:cNvSpPr>
          <p:nvPr>
            <p:ph type="title"/>
          </p:nvPr>
        </p:nvSpPr>
        <p:spPr/>
        <p:txBody>
          <a:bodyPr/>
          <a:lstStyle/>
          <a:p>
            <a:r>
              <a:rPr lang="pl-PL" b="1" dirty="0"/>
              <a:t>OCENA</a:t>
            </a:r>
            <a:endParaRPr lang="pl-PL" dirty="0"/>
          </a:p>
        </p:txBody>
      </p:sp>
      <p:graphicFrame>
        <p:nvGraphicFramePr>
          <p:cNvPr id="4" name="Symbol zastępczy zawartości 3">
            <a:extLst>
              <a:ext uri="{FF2B5EF4-FFF2-40B4-BE49-F238E27FC236}">
                <a16:creationId xmlns="" xmlns:a16="http://schemas.microsoft.com/office/drawing/2014/main" id="{7AEBFCAB-81F7-4A73-90FF-4EBDE263A680}"/>
              </a:ext>
            </a:extLst>
          </p:cNvPr>
          <p:cNvGraphicFramePr>
            <a:graphicFrameLocks noGrp="1"/>
          </p:cNvGraphicFramePr>
          <p:nvPr>
            <p:ph idx="1"/>
            <p:extLst>
              <p:ext uri="{D42A27DB-BD31-4B8C-83A1-F6EECF244321}">
                <p14:modId xmlns:p14="http://schemas.microsoft.com/office/powerpoint/2010/main" val="669108620"/>
              </p:ext>
            </p:extLst>
          </p:nvPr>
        </p:nvGraphicFramePr>
        <p:xfrm>
          <a:off x="681038" y="2336800"/>
          <a:ext cx="9613900" cy="4582160"/>
        </p:xfrm>
        <a:graphic>
          <a:graphicData uri="http://schemas.openxmlformats.org/drawingml/2006/table">
            <a:tbl>
              <a:tblPr firstRow="1" bandRow="1">
                <a:tableStyleId>{5C22544A-7EE6-4342-B048-85BDC9FD1C3A}</a:tableStyleId>
              </a:tblPr>
              <a:tblGrid>
                <a:gridCol w="2439661">
                  <a:extLst>
                    <a:ext uri="{9D8B030D-6E8A-4147-A177-3AD203B41FA5}">
                      <a16:colId xmlns="" xmlns:a16="http://schemas.microsoft.com/office/drawing/2014/main" val="1881291383"/>
                    </a:ext>
                  </a:extLst>
                </a:gridCol>
                <a:gridCol w="2369994">
                  <a:extLst>
                    <a:ext uri="{9D8B030D-6E8A-4147-A177-3AD203B41FA5}">
                      <a16:colId xmlns="" xmlns:a16="http://schemas.microsoft.com/office/drawing/2014/main" val="3731982650"/>
                    </a:ext>
                  </a:extLst>
                </a:gridCol>
                <a:gridCol w="2400770">
                  <a:extLst>
                    <a:ext uri="{9D8B030D-6E8A-4147-A177-3AD203B41FA5}">
                      <a16:colId xmlns="" xmlns:a16="http://schemas.microsoft.com/office/drawing/2014/main" val="3935696474"/>
                    </a:ext>
                  </a:extLst>
                </a:gridCol>
                <a:gridCol w="2403475">
                  <a:extLst>
                    <a:ext uri="{9D8B030D-6E8A-4147-A177-3AD203B41FA5}">
                      <a16:colId xmlns="" xmlns:a16="http://schemas.microsoft.com/office/drawing/2014/main" val="834379282"/>
                    </a:ext>
                  </a:extLst>
                </a:gridCol>
              </a:tblGrid>
              <a:tr h="370840">
                <a:tc>
                  <a:txBody>
                    <a:bodyPr/>
                    <a:lstStyle/>
                    <a:p>
                      <a:pPr marL="0" marR="0" lvl="0" indent="0" algn="ctr"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Ilość punktów</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1</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2</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3</a:t>
                      </a:r>
                    </a:p>
                  </a:txBody>
                  <a:tcPr marL="83599" marR="83599"/>
                </a:tc>
                <a:extLst>
                  <a:ext uri="{0D108BD9-81ED-4DB2-BD59-A6C34878D82A}">
                    <a16:rowId xmlns="" xmlns:a16="http://schemas.microsoft.com/office/drawing/2014/main" val="1944231571"/>
                  </a:ext>
                </a:extLst>
              </a:tr>
              <a:tr h="370840">
                <a:tc>
                  <a:txBody>
                    <a:bodyPr/>
                    <a:lstStyle/>
                    <a:p>
                      <a:pPr marL="0" marR="0" lvl="0" indent="0" algn="ctr" rtl="0" hangingPunct="0">
                        <a:lnSpc>
                          <a:spcPct val="100000"/>
                        </a:lnSpc>
                        <a:spcBef>
                          <a:spcPts val="0"/>
                        </a:spcBef>
                        <a:spcAft>
                          <a:spcPts val="0"/>
                        </a:spcAft>
                        <a:buNone/>
                        <a:tabLst/>
                      </a:pPr>
                      <a:endParaRPr lang="pl-PL" sz="1800" b="1" i="0" u="none" strike="noStrike" kern="1200" noProof="0" dirty="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800" b="1" i="0" u="none" strike="noStrike" kern="1200" noProof="0" dirty="0">
                          <a:latin typeface="Arial" pitchFamily="18"/>
                          <a:ea typeface="Lucida Sans Unicode" pitchFamily="2"/>
                          <a:cs typeface="Mangal" pitchFamily="2"/>
                        </a:rPr>
                        <a:t>Treść</a:t>
                      </a:r>
                    </a:p>
                  </a:txBody>
                  <a:tcPr marL="83599" marR="83599"/>
                </a:tc>
                <a:tc>
                  <a:txBody>
                    <a:bodyPr/>
                    <a:lstStyle/>
                    <a:p>
                      <a:pPr marL="0" marR="0" lvl="0" indent="0" algn="just"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Mało informacji, które nie są związane</a:t>
                      </a:r>
                      <a:r>
                        <a:rPr lang="pl-PL" sz="1600" b="0" i="0" u="none" strike="noStrike" kern="1200" baseline="0" noProof="0" dirty="0">
                          <a:latin typeface="Arial" pitchFamily="18"/>
                          <a:ea typeface="Lucida Sans Unicode" pitchFamily="2"/>
                          <a:cs typeface="Mangal" pitchFamily="2"/>
                        </a:rPr>
                        <a:t> z tematem. Słabe wykorzystanie źródeł</a:t>
                      </a:r>
                      <a:r>
                        <a:rPr lang="pl-PL" sz="1600" b="0" i="0" u="none" strike="noStrike" kern="1200" noProof="0" dirty="0">
                          <a:latin typeface="Arial" pitchFamily="18"/>
                          <a:ea typeface="Lucida Sans Unicode" pitchFamily="2"/>
                          <a:cs typeface="Mangal" pitchFamily="2"/>
                        </a:rPr>
                        <a:t>.</a:t>
                      </a:r>
                    </a:p>
                  </a:txBody>
                  <a:tcPr marL="83599" marR="83599"/>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Dużo informacji, które związane</a:t>
                      </a:r>
                      <a:r>
                        <a:rPr lang="pl-PL" sz="1600" b="0" i="0" u="none" strike="noStrike" kern="1200" baseline="0" noProof="0" dirty="0">
                          <a:latin typeface="Arial" pitchFamily="18"/>
                          <a:ea typeface="Lucida Sans Unicode" pitchFamily="2"/>
                          <a:cs typeface="Mangal" pitchFamily="2"/>
                        </a:rPr>
                        <a:t> są z tematem</a:t>
                      </a:r>
                      <a:r>
                        <a:rPr lang="pl-PL" sz="1600" b="0" i="0" u="none" strike="noStrike" kern="1200" noProof="0" dirty="0">
                          <a:latin typeface="Arial" pitchFamily="18"/>
                          <a:ea typeface="Lucida Sans Unicode" pitchFamily="2"/>
                          <a:cs typeface="Mangal" pitchFamily="2"/>
                        </a:rPr>
                        <a:t>. Dobre</a:t>
                      </a:r>
                      <a:r>
                        <a:rPr lang="pl-PL" sz="1600" b="0" i="0" u="none" strike="noStrike" kern="1200" baseline="0" noProof="0" dirty="0">
                          <a:latin typeface="Arial" pitchFamily="18"/>
                          <a:ea typeface="Lucida Sans Unicode" pitchFamily="2"/>
                          <a:cs typeface="Mangal" pitchFamily="2"/>
                        </a:rPr>
                        <a:t> wykorzystanie źródeł</a:t>
                      </a:r>
                      <a:r>
                        <a:rPr lang="pl-PL" sz="1600" b="0" i="0" u="none" strike="noStrike" kern="1200" noProof="0" dirty="0">
                          <a:latin typeface="Arial" pitchFamily="18"/>
                          <a:ea typeface="Lucida Sans Unicode" pitchFamily="2"/>
                          <a:cs typeface="Mangal" pitchFamily="2"/>
                        </a:rPr>
                        <a:t>.</a:t>
                      </a:r>
                    </a:p>
                  </a:txBody>
                  <a:tcPr marL="83599" marR="83599"/>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Wyczerpujące informację, które</a:t>
                      </a:r>
                      <a:r>
                        <a:rPr lang="pl-PL" sz="1600" b="0" i="0" u="none" strike="noStrike" kern="1200" baseline="0" noProof="0" dirty="0">
                          <a:latin typeface="Arial" pitchFamily="18"/>
                          <a:ea typeface="Lucida Sans Unicode" pitchFamily="2"/>
                          <a:cs typeface="Mangal" pitchFamily="2"/>
                        </a:rPr>
                        <a:t> związane są z tematem, wykorzystanie wyżej określonych źródeł, ewentualnie innych materiałów źródłowych</a:t>
                      </a:r>
                      <a:r>
                        <a:rPr lang="pl-PL" sz="1600" b="0" i="0" u="none" strike="noStrike" kern="1200" noProof="0" dirty="0">
                          <a:latin typeface="Arial" pitchFamily="18"/>
                          <a:ea typeface="Lucida Sans Unicode" pitchFamily="2"/>
                          <a:cs typeface="Mangal" pitchFamily="2"/>
                        </a:rPr>
                        <a:t>.</a:t>
                      </a:r>
                    </a:p>
                  </a:txBody>
                  <a:tcPr marL="83599" marR="83599"/>
                </a:tc>
                <a:extLst>
                  <a:ext uri="{0D108BD9-81ED-4DB2-BD59-A6C34878D82A}">
                    <a16:rowId xmlns="" xmlns:a16="http://schemas.microsoft.com/office/drawing/2014/main" val="1959416184"/>
                  </a:ext>
                </a:extLst>
              </a:tr>
              <a:tr h="370840">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800" b="1" i="0" u="none" strike="noStrike" kern="1200" noProof="0" dirty="0">
                          <a:latin typeface="Arial" pitchFamily="18"/>
                          <a:ea typeface="Lucida Sans Unicode" pitchFamily="2"/>
                          <a:cs typeface="Mangal" pitchFamily="2"/>
                        </a:rPr>
                        <a:t>Estetyka</a:t>
                      </a:r>
                    </a:p>
                  </a:txBody>
                  <a:tcPr marL="83599" marR="83599"/>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Praca mało czytelna, nieestetyczna.</a:t>
                      </a:r>
                    </a:p>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Źle</a:t>
                      </a:r>
                      <a:r>
                        <a:rPr lang="pl-PL" sz="1600" b="0" i="0" u="none" strike="noStrike" kern="1200" baseline="0" noProof="0" dirty="0">
                          <a:latin typeface="Arial" pitchFamily="18"/>
                          <a:ea typeface="Lucida Sans Unicode" pitchFamily="2"/>
                          <a:cs typeface="Mangal" pitchFamily="2"/>
                        </a:rPr>
                        <a:t> rozmieszczone informacje na stronie</a:t>
                      </a:r>
                      <a:r>
                        <a:rPr lang="pl-PL" sz="1600" b="0" i="0" u="none" strike="noStrike" kern="1200" noProof="0" dirty="0">
                          <a:latin typeface="Arial" pitchFamily="18"/>
                          <a:ea typeface="Lucida Sans Unicode" pitchFamily="2"/>
                          <a:cs typeface="Mangal" pitchFamily="2"/>
                        </a:rPr>
                        <a:t>.</a:t>
                      </a:r>
                    </a:p>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Brakująca grafika na stronie.</a:t>
                      </a:r>
                    </a:p>
                  </a:txBody>
                  <a:tcPr marL="83599" marR="83599"/>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Praca czytelna i estetyczna.</a:t>
                      </a:r>
                    </a:p>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Dobrze rozplanowane informację na stronie.</a:t>
                      </a:r>
                    </a:p>
                  </a:txBody>
                  <a:tcPr marL="83599" marR="83599"/>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Arial" pitchFamily="18"/>
                          <a:ea typeface="Lucida Sans Unicode" pitchFamily="2"/>
                          <a:cs typeface="Mangal" pitchFamily="2"/>
                        </a:rPr>
                        <a:t>Praca estetyczna i czytelna, przejrzysta, motywująca</a:t>
                      </a:r>
                      <a:r>
                        <a:rPr lang="pl-PL" sz="1600" b="0" i="0" u="none" strike="noStrike" kern="1200" baseline="0" noProof="0" dirty="0">
                          <a:latin typeface="Arial" pitchFamily="18"/>
                          <a:ea typeface="Lucida Sans Unicode" pitchFamily="2"/>
                          <a:cs typeface="Mangal" pitchFamily="2"/>
                        </a:rPr>
                        <a:t> do zapoznania się z jej treścią. Dobre rozmieszczenie informacji na stronie.</a:t>
                      </a:r>
                      <a:r>
                        <a:rPr lang="pl-PL" sz="1600" b="0" i="0" u="none" strike="noStrike" kern="1200" noProof="0" dirty="0">
                          <a:latin typeface="Arial" pitchFamily="18"/>
                          <a:ea typeface="Lucida Sans Unicode" pitchFamily="2"/>
                          <a:cs typeface="Mangal" pitchFamily="2"/>
                        </a:rPr>
                        <a:t> Odpowiednia grafika.</a:t>
                      </a:r>
                    </a:p>
                  </a:txBody>
                  <a:tcPr marL="83599" marR="83599"/>
                </a:tc>
                <a:extLst>
                  <a:ext uri="{0D108BD9-81ED-4DB2-BD59-A6C34878D82A}">
                    <a16:rowId xmlns="" xmlns:a16="http://schemas.microsoft.com/office/drawing/2014/main" val="147985353"/>
                  </a:ext>
                </a:extLst>
              </a:tr>
              <a:tr h="370840">
                <a:tc>
                  <a:txBody>
                    <a:bodyPr/>
                    <a:lstStyle/>
                    <a:p>
                      <a:endParaRPr lang="pl-PL"/>
                    </a:p>
                  </a:txBody>
                  <a:tcPr marL="83599" marR="83599"/>
                </a:tc>
                <a:tc>
                  <a:txBody>
                    <a:bodyPr/>
                    <a:lstStyle/>
                    <a:p>
                      <a:endParaRPr lang="pl-PL"/>
                    </a:p>
                  </a:txBody>
                  <a:tcPr marL="83599" marR="83599"/>
                </a:tc>
                <a:tc>
                  <a:txBody>
                    <a:bodyPr/>
                    <a:lstStyle/>
                    <a:p>
                      <a:endParaRPr lang="pl-PL"/>
                    </a:p>
                  </a:txBody>
                  <a:tcPr marL="83599" marR="83599"/>
                </a:tc>
                <a:tc>
                  <a:txBody>
                    <a:bodyPr/>
                    <a:lstStyle/>
                    <a:p>
                      <a:endParaRPr lang="pl-PL" dirty="0"/>
                    </a:p>
                  </a:txBody>
                  <a:tcPr marL="83599" marR="83599"/>
                </a:tc>
                <a:extLst>
                  <a:ext uri="{0D108BD9-81ED-4DB2-BD59-A6C34878D82A}">
                    <a16:rowId xmlns="" xmlns:a16="http://schemas.microsoft.com/office/drawing/2014/main" val="3050768924"/>
                  </a:ext>
                </a:extLst>
              </a:tr>
            </a:tbl>
          </a:graphicData>
        </a:graphic>
      </p:graphicFrame>
    </p:spTree>
    <p:extLst>
      <p:ext uri="{BB962C8B-B14F-4D97-AF65-F5344CB8AC3E}">
        <p14:creationId xmlns:p14="http://schemas.microsoft.com/office/powerpoint/2010/main" val="1193732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C0CD12C-8DAB-4BBA-AD29-6181233E261A}"/>
              </a:ext>
            </a:extLst>
          </p:cNvPr>
          <p:cNvSpPr>
            <a:spLocks noGrp="1"/>
          </p:cNvSpPr>
          <p:nvPr>
            <p:ph type="title"/>
          </p:nvPr>
        </p:nvSpPr>
        <p:spPr/>
        <p:txBody>
          <a:bodyPr/>
          <a:lstStyle/>
          <a:p>
            <a:r>
              <a:rPr lang="pl-PL" b="1" dirty="0"/>
              <a:t>OCENA</a:t>
            </a:r>
            <a:endParaRPr lang="pl-PL" dirty="0"/>
          </a:p>
        </p:txBody>
      </p:sp>
      <p:graphicFrame>
        <p:nvGraphicFramePr>
          <p:cNvPr id="4" name="Symbol zastępczy zawartości 3">
            <a:extLst>
              <a:ext uri="{FF2B5EF4-FFF2-40B4-BE49-F238E27FC236}">
                <a16:creationId xmlns="" xmlns:a16="http://schemas.microsoft.com/office/drawing/2014/main" id="{8A697328-50B1-4956-A40E-81CC2D808C62}"/>
              </a:ext>
            </a:extLst>
          </p:cNvPr>
          <p:cNvGraphicFramePr>
            <a:graphicFrameLocks noGrp="1"/>
          </p:cNvGraphicFramePr>
          <p:nvPr>
            <p:ph idx="1"/>
            <p:extLst>
              <p:ext uri="{D42A27DB-BD31-4B8C-83A1-F6EECF244321}">
                <p14:modId xmlns:p14="http://schemas.microsoft.com/office/powerpoint/2010/main" val="1017743448"/>
              </p:ext>
            </p:extLst>
          </p:nvPr>
        </p:nvGraphicFramePr>
        <p:xfrm>
          <a:off x="838200" y="2330554"/>
          <a:ext cx="10515600" cy="4393431"/>
        </p:xfrm>
        <a:graphic>
          <a:graphicData uri="http://schemas.openxmlformats.org/drawingml/2006/table">
            <a:tbl>
              <a:tblPr firstRow="1" bandRow="1">
                <a:tableStyleId>{5C22544A-7EE6-4342-B048-85BDC9FD1C3A}</a:tableStyleId>
              </a:tblPr>
              <a:tblGrid>
                <a:gridCol w="2628900">
                  <a:extLst>
                    <a:ext uri="{9D8B030D-6E8A-4147-A177-3AD203B41FA5}">
                      <a16:colId xmlns="" xmlns:a16="http://schemas.microsoft.com/office/drawing/2014/main" val="2936206050"/>
                    </a:ext>
                  </a:extLst>
                </a:gridCol>
                <a:gridCol w="2628900">
                  <a:extLst>
                    <a:ext uri="{9D8B030D-6E8A-4147-A177-3AD203B41FA5}">
                      <a16:colId xmlns="" xmlns:a16="http://schemas.microsoft.com/office/drawing/2014/main" val="1415636367"/>
                    </a:ext>
                  </a:extLst>
                </a:gridCol>
                <a:gridCol w="2628900">
                  <a:extLst>
                    <a:ext uri="{9D8B030D-6E8A-4147-A177-3AD203B41FA5}">
                      <a16:colId xmlns="" xmlns:a16="http://schemas.microsoft.com/office/drawing/2014/main" val="2978477218"/>
                    </a:ext>
                  </a:extLst>
                </a:gridCol>
                <a:gridCol w="2628900">
                  <a:extLst>
                    <a:ext uri="{9D8B030D-6E8A-4147-A177-3AD203B41FA5}">
                      <a16:colId xmlns="" xmlns:a16="http://schemas.microsoft.com/office/drawing/2014/main" val="3665793086"/>
                    </a:ext>
                  </a:extLst>
                </a:gridCol>
              </a:tblGrid>
              <a:tr h="370071">
                <a:tc>
                  <a:txBody>
                    <a:bodyPr/>
                    <a:lstStyle/>
                    <a:p>
                      <a:pPr marL="0" marR="0" lvl="0" indent="0" algn="ctr"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Ilość</a:t>
                      </a:r>
                      <a:r>
                        <a:rPr lang="pl-PL" sz="1800" b="0" i="0" u="none" strike="noStrike" kern="1200" baseline="0" noProof="0" dirty="0">
                          <a:latin typeface="Arial" pitchFamily="18"/>
                          <a:ea typeface="Lucida Sans Unicode" pitchFamily="2"/>
                          <a:cs typeface="Mangal" pitchFamily="2"/>
                        </a:rPr>
                        <a:t> punktów</a:t>
                      </a:r>
                      <a:endParaRPr lang="pl-PL" sz="1800" b="0" i="0" u="none" strike="noStrike" kern="1200" noProof="0" dirty="0">
                        <a:latin typeface="Arial" pitchFamily="18"/>
                        <a:ea typeface="Lucida Sans Unicode" pitchFamily="2"/>
                        <a:cs typeface="Mangal" pitchFamily="2"/>
                      </a:endParaRP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3</a:t>
                      </a:r>
                    </a:p>
                  </a:txBody>
                  <a:tcPr/>
                </a:tc>
                <a:extLst>
                  <a:ext uri="{0D108BD9-81ED-4DB2-BD59-A6C34878D82A}">
                    <a16:rowId xmlns="" xmlns:a16="http://schemas.microsoft.com/office/drawing/2014/main" val="2285355102"/>
                  </a:ext>
                </a:extLst>
              </a:tr>
              <a:tr h="2007510">
                <a:tc>
                  <a:txBody>
                    <a:bodyPr/>
                    <a:lstStyle/>
                    <a:p>
                      <a:pPr marL="0" marR="0" lvl="0" indent="0" algn="ctr" rtl="0" hangingPunct="0">
                        <a:lnSpc>
                          <a:spcPct val="100000"/>
                        </a:lnSpc>
                        <a:spcBef>
                          <a:spcPts val="0"/>
                        </a:spcBef>
                        <a:spcAft>
                          <a:spcPts val="0"/>
                        </a:spcAft>
                        <a:buNone/>
                        <a:tabLst/>
                      </a:pPr>
                      <a:r>
                        <a:rPr lang="pl-PL" sz="1800" b="1" i="0" u="none" strike="noStrike" kern="1200" noProof="0" dirty="0">
                          <a:latin typeface="Arial" pitchFamily="18"/>
                          <a:ea typeface="Lucida Sans Unicode" pitchFamily="2"/>
                          <a:cs typeface="Mangal" pitchFamily="2"/>
                        </a:rPr>
                        <a:t>Zaangażowanie</a:t>
                      </a:r>
                      <a:r>
                        <a:rPr lang="pl-PL" sz="1800" b="1" i="0" u="none" strike="noStrike" kern="1200" baseline="0" noProof="0" dirty="0">
                          <a:latin typeface="Arial" pitchFamily="18"/>
                          <a:ea typeface="Lucida Sans Unicode" pitchFamily="2"/>
                          <a:cs typeface="Mangal" pitchFamily="2"/>
                        </a:rPr>
                        <a:t> grupy i umiejętność współpracy</a:t>
                      </a:r>
                      <a:endParaRPr lang="sk-SK" sz="1800" b="1" i="0" u="none" strike="noStrike" kern="1200" noProof="0" dirty="0">
                        <a:latin typeface="Arial" pitchFamily="18"/>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Brak zaangażowania wszystkich członków grupy i słaba współpraca.</a:t>
                      </a:r>
                    </a:p>
                  </a:txBody>
                  <a:tcPr/>
                </a:tc>
                <a:tc>
                  <a:txBody>
                    <a:bodyPr/>
                    <a:lstStyle/>
                    <a:p>
                      <a:pPr marL="0" marR="0" lvl="0" indent="0" algn="l"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Dobre zaangażowanie wszystkich członków grupy. Współpraca na zadawalającym poziomie.</a:t>
                      </a:r>
                    </a:p>
                  </a:txBody>
                  <a:tcPr/>
                </a:tc>
                <a:tc>
                  <a:txBody>
                    <a:bodyPr/>
                    <a:lstStyle/>
                    <a:p>
                      <a:pPr marL="0" marR="0" lvl="0" indent="0" algn="l"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Dobre zaangażowanie</a:t>
                      </a:r>
                      <a:r>
                        <a:rPr lang="pl-PL" sz="1800" b="0" i="0" u="none" strike="noStrike" kern="1200" baseline="0" noProof="0" dirty="0">
                          <a:latin typeface="Arial" pitchFamily="18"/>
                          <a:ea typeface="Lucida Sans Unicode" pitchFamily="2"/>
                          <a:cs typeface="Mangal" pitchFamily="2"/>
                        </a:rPr>
                        <a:t> wszystkich członków grupy</a:t>
                      </a:r>
                      <a:r>
                        <a:rPr lang="pl-PL" sz="1800" b="0" i="0" u="none" strike="noStrike" kern="1200" noProof="0" dirty="0">
                          <a:latin typeface="Arial" pitchFamily="18"/>
                          <a:ea typeface="Lucida Sans Unicode" pitchFamily="2"/>
                          <a:cs typeface="Mangal" pitchFamily="2"/>
                        </a:rPr>
                        <a:t>. Wzajemna motywacja do współpracy.</a:t>
                      </a:r>
                      <a:r>
                        <a:rPr lang="pl-PL" sz="1800" b="0" i="0" u="none" strike="noStrike" kern="1200" baseline="0" noProof="0" dirty="0">
                          <a:latin typeface="Arial" pitchFamily="18"/>
                          <a:ea typeface="Lucida Sans Unicode" pitchFamily="2"/>
                          <a:cs typeface="Mangal" pitchFamily="2"/>
                        </a:rPr>
                        <a:t> Współpraca na zadowalającym poziomie.</a:t>
                      </a:r>
                      <a:endParaRPr lang="pl-PL" sz="1800" b="0" i="0" u="none" strike="noStrike" kern="1200" noProof="0" dirty="0">
                        <a:latin typeface="Arial" pitchFamily="18"/>
                        <a:ea typeface="Lucida Sans Unicode" pitchFamily="2"/>
                        <a:cs typeface="Mangal" pitchFamily="2"/>
                      </a:endParaRPr>
                    </a:p>
                  </a:txBody>
                  <a:tcPr/>
                </a:tc>
                <a:extLst>
                  <a:ext uri="{0D108BD9-81ED-4DB2-BD59-A6C34878D82A}">
                    <a16:rowId xmlns="" xmlns:a16="http://schemas.microsoft.com/office/drawing/2014/main" val="2698600199"/>
                  </a:ext>
                </a:extLst>
              </a:tr>
              <a:tr h="1733758">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800" b="1" i="0" u="none" strike="noStrike" kern="1200" noProof="0" dirty="0">
                          <a:latin typeface="Arial" pitchFamily="18"/>
                          <a:ea typeface="Lucida Sans Unicode" pitchFamily="2"/>
                          <a:cs typeface="Mangal" pitchFamily="2"/>
                        </a:rPr>
                        <a:t>Prezentacja</a:t>
                      </a:r>
                    </a:p>
                  </a:txBody>
                  <a:tcPr/>
                </a:tc>
                <a:tc>
                  <a:txBody>
                    <a:bodyPr/>
                    <a:lstStyle/>
                    <a:p>
                      <a:pPr marL="0" marR="0" lvl="0" indent="0" algn="l"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Prezentacja czytana. Brak odpowiedzi na pytania nauczyciela.</a:t>
                      </a:r>
                    </a:p>
                  </a:txBody>
                  <a:tcPr/>
                </a:tc>
                <a:tc>
                  <a:txBody>
                    <a:bodyPr/>
                    <a:lstStyle/>
                    <a:p>
                      <a:pPr marL="0" marR="0" lvl="0" indent="0"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Prezentacja</a:t>
                      </a:r>
                      <a:r>
                        <a:rPr lang="pl-PL" sz="1800" b="0" i="0" u="none" strike="noStrike" kern="1200" baseline="0" noProof="0" dirty="0">
                          <a:latin typeface="Arial" pitchFamily="18"/>
                          <a:ea typeface="Lucida Sans Unicode" pitchFamily="2"/>
                          <a:cs typeface="Mangal" pitchFamily="2"/>
                        </a:rPr>
                        <a:t> częściowo mówiona z pamięci, częściowo czytana. Brak zadawalających odpowiedzi na pytania nauczyciela. </a:t>
                      </a:r>
                      <a:endParaRPr lang="pl-PL" sz="1800" b="0" i="0" u="none" strike="noStrike" kern="1200" noProof="0" dirty="0">
                        <a:latin typeface="Arial" pitchFamily="18"/>
                        <a:ea typeface="Lucida Sans Unicode"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pl-PL" sz="1800" b="0" i="0" u="none" strike="noStrike" kern="1200" noProof="0" dirty="0">
                          <a:latin typeface="Arial" pitchFamily="18"/>
                          <a:ea typeface="Lucida Sans Unicode" pitchFamily="2"/>
                          <a:cs typeface="Mangal" pitchFamily="2"/>
                        </a:rPr>
                        <a:t>Prezentacja</a:t>
                      </a:r>
                      <a:r>
                        <a:rPr lang="pl-PL" sz="1800" b="0" i="0" u="none" strike="noStrike" kern="1200" baseline="0" noProof="0" dirty="0">
                          <a:latin typeface="Arial" pitchFamily="18"/>
                          <a:ea typeface="Lucida Sans Unicode" pitchFamily="2"/>
                          <a:cs typeface="Mangal" pitchFamily="2"/>
                        </a:rPr>
                        <a:t> mówiona z pamięci. Właściwe odpowiedzi na pytania nauczyciela</a:t>
                      </a:r>
                      <a:r>
                        <a:rPr lang="pl-PL" sz="1800" b="0" i="0" u="none" strike="noStrike" kern="1200" noProof="0" dirty="0">
                          <a:latin typeface="Arial" pitchFamily="18"/>
                          <a:ea typeface="Lucida Sans Unicode" pitchFamily="2"/>
                          <a:cs typeface="Mangal" pitchFamily="2"/>
                        </a:rPr>
                        <a:t>.</a:t>
                      </a:r>
                    </a:p>
                  </a:txBody>
                  <a:tcPr/>
                </a:tc>
                <a:extLst>
                  <a:ext uri="{0D108BD9-81ED-4DB2-BD59-A6C34878D82A}">
                    <a16:rowId xmlns="" xmlns:a16="http://schemas.microsoft.com/office/drawing/2014/main" val="911627455"/>
                  </a:ext>
                </a:extLst>
              </a:tr>
            </a:tbl>
          </a:graphicData>
        </a:graphic>
      </p:graphicFrame>
    </p:spTree>
    <p:extLst>
      <p:ext uri="{BB962C8B-B14F-4D97-AF65-F5344CB8AC3E}">
        <p14:creationId xmlns:p14="http://schemas.microsoft.com/office/powerpoint/2010/main" val="3636810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B9795F6-4745-4DDA-9641-86537B0E08DC}"/>
              </a:ext>
            </a:extLst>
          </p:cNvPr>
          <p:cNvSpPr>
            <a:spLocks noGrp="1"/>
          </p:cNvSpPr>
          <p:nvPr>
            <p:ph type="title"/>
          </p:nvPr>
        </p:nvSpPr>
        <p:spPr/>
        <p:txBody>
          <a:bodyPr/>
          <a:lstStyle/>
          <a:p>
            <a:r>
              <a:rPr lang="pl-PL" b="1" dirty="0"/>
              <a:t>OCENA</a:t>
            </a:r>
            <a:endParaRPr lang="pl-PL" dirty="0"/>
          </a:p>
        </p:txBody>
      </p:sp>
      <p:graphicFrame>
        <p:nvGraphicFramePr>
          <p:cNvPr id="4" name="Symbol zastępczy zawartości 3">
            <a:extLst>
              <a:ext uri="{FF2B5EF4-FFF2-40B4-BE49-F238E27FC236}">
                <a16:creationId xmlns="" xmlns:a16="http://schemas.microsoft.com/office/drawing/2014/main" id="{961B7A34-BA3B-4305-97FD-A85EB4F079CE}"/>
              </a:ext>
            </a:extLst>
          </p:cNvPr>
          <p:cNvGraphicFramePr>
            <a:graphicFrameLocks noGrp="1"/>
          </p:cNvGraphicFramePr>
          <p:nvPr>
            <p:ph idx="1"/>
            <p:extLst>
              <p:ext uri="{D42A27DB-BD31-4B8C-83A1-F6EECF244321}">
                <p14:modId xmlns:p14="http://schemas.microsoft.com/office/powerpoint/2010/main" val="1356878045"/>
              </p:ext>
            </p:extLst>
          </p:nvPr>
        </p:nvGraphicFramePr>
        <p:xfrm>
          <a:off x="838200" y="2517957"/>
          <a:ext cx="10515600" cy="2656840"/>
        </p:xfrm>
        <a:graphic>
          <a:graphicData uri="http://schemas.openxmlformats.org/drawingml/2006/table">
            <a:tbl>
              <a:tblPr firstRow="1" bandRow="1">
                <a:tableStyleId>{5C22544A-7EE6-4342-B048-85BDC9FD1C3A}</a:tableStyleId>
              </a:tblPr>
              <a:tblGrid>
                <a:gridCol w="3215326">
                  <a:extLst>
                    <a:ext uri="{9D8B030D-6E8A-4147-A177-3AD203B41FA5}">
                      <a16:colId xmlns="" xmlns:a16="http://schemas.microsoft.com/office/drawing/2014/main" val="907188457"/>
                    </a:ext>
                  </a:extLst>
                </a:gridCol>
                <a:gridCol w="7300274">
                  <a:extLst>
                    <a:ext uri="{9D8B030D-6E8A-4147-A177-3AD203B41FA5}">
                      <a16:colId xmlns="" xmlns:a16="http://schemas.microsoft.com/office/drawing/2014/main" val="2920306546"/>
                    </a:ext>
                  </a:extLst>
                </a:gridCol>
              </a:tblGrid>
              <a:tr h="370840">
                <a:tc>
                  <a:txBody>
                    <a:bodyPr/>
                    <a:lstStyle/>
                    <a:p>
                      <a:pPr algn="ctr"/>
                      <a:r>
                        <a:rPr lang="pl-PL" dirty="0"/>
                        <a:t>PUNKTY</a:t>
                      </a:r>
                    </a:p>
                  </a:txBody>
                  <a:tcPr/>
                </a:tc>
                <a:tc>
                  <a:txBody>
                    <a:bodyPr/>
                    <a:lstStyle/>
                    <a:p>
                      <a:pPr algn="ctr"/>
                      <a:r>
                        <a:rPr lang="pl-PL" dirty="0"/>
                        <a:t>OCENA</a:t>
                      </a:r>
                    </a:p>
                  </a:txBody>
                  <a:tcPr/>
                </a:tc>
                <a:extLst>
                  <a:ext uri="{0D108BD9-81ED-4DB2-BD59-A6C34878D82A}">
                    <a16:rowId xmlns="" xmlns:a16="http://schemas.microsoft.com/office/drawing/2014/main" val="2485956178"/>
                  </a:ext>
                </a:extLst>
              </a:tr>
              <a:tr h="370840">
                <a:tc>
                  <a:txBody>
                    <a:bodyPr/>
                    <a:lstStyle/>
                    <a:p>
                      <a:pPr algn="ctr"/>
                      <a:r>
                        <a:rPr lang="pl-PL" sz="2400" dirty="0">
                          <a:latin typeface="+mj-lt"/>
                        </a:rPr>
                        <a:t>&lt;4</a:t>
                      </a:r>
                    </a:p>
                  </a:txBody>
                  <a:tcPr/>
                </a:tc>
                <a:tc>
                  <a:txBody>
                    <a:bodyPr/>
                    <a:lstStyle/>
                    <a:p>
                      <a:pPr algn="ctr"/>
                      <a:r>
                        <a:rPr lang="pl-PL" sz="2400" noProof="0" dirty="0">
                          <a:latin typeface="+mj-lt"/>
                        </a:rPr>
                        <a:t>niedostateczny</a:t>
                      </a:r>
                    </a:p>
                  </a:txBody>
                  <a:tcPr/>
                </a:tc>
                <a:extLst>
                  <a:ext uri="{0D108BD9-81ED-4DB2-BD59-A6C34878D82A}">
                    <a16:rowId xmlns="" xmlns:a16="http://schemas.microsoft.com/office/drawing/2014/main" val="2514161529"/>
                  </a:ext>
                </a:extLst>
              </a:tr>
              <a:tr h="370840">
                <a:tc>
                  <a:txBody>
                    <a:bodyPr/>
                    <a:lstStyle/>
                    <a:p>
                      <a:pPr algn="ctr"/>
                      <a:r>
                        <a:rPr lang="pl-PL" sz="2400" dirty="0">
                          <a:latin typeface="+mj-lt"/>
                        </a:rPr>
                        <a:t> 6-5</a:t>
                      </a:r>
                    </a:p>
                  </a:txBody>
                  <a:tcPr/>
                </a:tc>
                <a:tc>
                  <a:txBody>
                    <a:bodyPr/>
                    <a:lstStyle/>
                    <a:p>
                      <a:pPr algn="ctr"/>
                      <a:r>
                        <a:rPr lang="pl-PL" sz="2400" noProof="0" dirty="0">
                          <a:latin typeface="+mj-lt"/>
                        </a:rPr>
                        <a:t>dostateczny</a:t>
                      </a:r>
                    </a:p>
                  </a:txBody>
                  <a:tcPr/>
                </a:tc>
                <a:extLst>
                  <a:ext uri="{0D108BD9-81ED-4DB2-BD59-A6C34878D82A}">
                    <a16:rowId xmlns="" xmlns:a16="http://schemas.microsoft.com/office/drawing/2014/main" val="2481088150"/>
                  </a:ext>
                </a:extLst>
              </a:tr>
              <a:tr h="370840">
                <a:tc>
                  <a:txBody>
                    <a:bodyPr/>
                    <a:lstStyle/>
                    <a:p>
                      <a:pPr algn="ctr"/>
                      <a:r>
                        <a:rPr lang="pl-PL" sz="2400" dirty="0">
                          <a:latin typeface="+mj-lt"/>
                        </a:rPr>
                        <a:t> 8-7</a:t>
                      </a:r>
                    </a:p>
                  </a:txBody>
                  <a:tcPr/>
                </a:tc>
                <a:tc>
                  <a:txBody>
                    <a:bodyPr/>
                    <a:lstStyle/>
                    <a:p>
                      <a:pPr algn="ctr"/>
                      <a:r>
                        <a:rPr lang="pl-PL" sz="2400" noProof="0" dirty="0">
                          <a:latin typeface="+mj-lt"/>
                        </a:rPr>
                        <a:t>dobry</a:t>
                      </a:r>
                    </a:p>
                  </a:txBody>
                  <a:tcPr/>
                </a:tc>
                <a:extLst>
                  <a:ext uri="{0D108BD9-81ED-4DB2-BD59-A6C34878D82A}">
                    <a16:rowId xmlns="" xmlns:a16="http://schemas.microsoft.com/office/drawing/2014/main" val="1930618423"/>
                  </a:ext>
                </a:extLst>
              </a:tr>
              <a:tr h="370840">
                <a:tc>
                  <a:txBody>
                    <a:bodyPr/>
                    <a:lstStyle/>
                    <a:p>
                      <a:pPr algn="ctr"/>
                      <a:r>
                        <a:rPr lang="pl-PL" sz="2400" dirty="0">
                          <a:latin typeface="+mj-lt"/>
                        </a:rPr>
                        <a:t>10-9</a:t>
                      </a:r>
                    </a:p>
                  </a:txBody>
                  <a:tcPr/>
                </a:tc>
                <a:tc>
                  <a:txBody>
                    <a:bodyPr/>
                    <a:lstStyle/>
                    <a:p>
                      <a:pPr algn="ctr"/>
                      <a:r>
                        <a:rPr lang="pl-PL" sz="2400" noProof="0" dirty="0">
                          <a:latin typeface="+mj-lt"/>
                        </a:rPr>
                        <a:t>bardzo dobry</a:t>
                      </a:r>
                    </a:p>
                  </a:txBody>
                  <a:tcPr/>
                </a:tc>
                <a:extLst>
                  <a:ext uri="{0D108BD9-81ED-4DB2-BD59-A6C34878D82A}">
                    <a16:rowId xmlns="" xmlns:a16="http://schemas.microsoft.com/office/drawing/2014/main" val="4018388455"/>
                  </a:ext>
                </a:extLst>
              </a:tr>
              <a:tr h="370840">
                <a:tc>
                  <a:txBody>
                    <a:bodyPr/>
                    <a:lstStyle/>
                    <a:p>
                      <a:pPr algn="ctr"/>
                      <a:r>
                        <a:rPr lang="pl-PL" sz="2400" dirty="0">
                          <a:latin typeface="+mj-lt"/>
                        </a:rPr>
                        <a:t>12-11</a:t>
                      </a:r>
                    </a:p>
                  </a:txBody>
                  <a:tcPr/>
                </a:tc>
                <a:tc>
                  <a:txBody>
                    <a:bodyPr/>
                    <a:lstStyle/>
                    <a:p>
                      <a:pPr algn="ctr"/>
                      <a:r>
                        <a:rPr lang="pl-PL" sz="2400" noProof="0" dirty="0">
                          <a:latin typeface="+mj-lt"/>
                        </a:rPr>
                        <a:t>celujący</a:t>
                      </a:r>
                    </a:p>
                  </a:txBody>
                  <a:tcPr/>
                </a:tc>
                <a:extLst>
                  <a:ext uri="{0D108BD9-81ED-4DB2-BD59-A6C34878D82A}">
                    <a16:rowId xmlns="" xmlns:a16="http://schemas.microsoft.com/office/drawing/2014/main" val="114488780"/>
                  </a:ext>
                </a:extLst>
              </a:tr>
            </a:tbl>
          </a:graphicData>
        </a:graphic>
      </p:graphicFrame>
    </p:spTree>
    <p:extLst>
      <p:ext uri="{BB962C8B-B14F-4D97-AF65-F5344CB8AC3E}">
        <p14:creationId xmlns:p14="http://schemas.microsoft.com/office/powerpoint/2010/main" val="973844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PODSUMOWANIE</a:t>
            </a:r>
          </a:p>
        </p:txBody>
      </p:sp>
      <p:sp>
        <p:nvSpPr>
          <p:cNvPr id="3" name="Zástupný objekt pre obsah 2"/>
          <p:cNvSpPr>
            <a:spLocks noGrp="1"/>
          </p:cNvSpPr>
          <p:nvPr>
            <p:ph idx="1"/>
          </p:nvPr>
        </p:nvSpPr>
        <p:spPr/>
        <p:txBody>
          <a:bodyPr>
            <a:normAutofit/>
          </a:bodyPr>
          <a:lstStyle/>
          <a:p>
            <a:pPr marL="342900" indent="-342900" algn="just"/>
            <a:r>
              <a:rPr lang="sk-SK" dirty="0"/>
              <a:t>W </a:t>
            </a:r>
            <a:r>
              <a:rPr lang="pl-PL" dirty="0"/>
              <a:t>ramach tego projektu mieliście możliwość poznać cztery kraje, które tworzą Zjednoczone Królestwo Wielkiej Brytanii i Północnej Irlandii</a:t>
            </a:r>
            <a:r>
              <a:rPr lang="sk-SK" dirty="0"/>
              <a:t>.</a:t>
            </a:r>
          </a:p>
          <a:p>
            <a:pPr marL="342900" indent="-342900" algn="just"/>
            <a:r>
              <a:rPr lang="pl-PL" dirty="0"/>
              <a:t>Poznaliście wiele ciekawych informacji o tych krajach</a:t>
            </a:r>
            <a:r>
              <a:rPr lang="sk-SK" dirty="0"/>
              <a:t>.</a:t>
            </a:r>
          </a:p>
          <a:p>
            <a:pPr marL="342900" indent="-342900" algn="just"/>
            <a:r>
              <a:rPr lang="pl-PL" dirty="0"/>
              <a:t>Poznaliście zasady współpracy i komunikacji w grupie.</a:t>
            </a:r>
          </a:p>
          <a:p>
            <a:pPr marL="342900" indent="-342900" algn="just"/>
            <a:r>
              <a:rPr lang="pl-PL" dirty="0"/>
              <a:t>Nauczyliście się wykorzystywać różne źródła, aby samodzielnie wyszukiwać potrzebne informacje.</a:t>
            </a:r>
          </a:p>
          <a:p>
            <a:pPr marL="342900" indent="-342900" algn="just"/>
            <a:r>
              <a:rPr lang="pl-PL" dirty="0"/>
              <a:t>Mieliście możliwość przygotować i zaprezentować własny plakat</a:t>
            </a:r>
            <a:r>
              <a:rPr lang="sk-SK" dirty="0"/>
              <a:t>.</a:t>
            </a:r>
          </a:p>
          <a:p>
            <a:pPr marL="342900" indent="-342900"/>
            <a:endParaRPr lang="sk-SK" dirty="0"/>
          </a:p>
        </p:txBody>
      </p:sp>
    </p:spTree>
    <p:extLst>
      <p:ext uri="{BB962C8B-B14F-4D97-AF65-F5344CB8AC3E}">
        <p14:creationId xmlns:p14="http://schemas.microsoft.com/office/powerpoint/2010/main" val="68657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PODSUMOWANIE</a:t>
            </a:r>
          </a:p>
        </p:txBody>
      </p:sp>
      <p:sp>
        <p:nvSpPr>
          <p:cNvPr id="3" name="Zástupný objekt pre obsah 2"/>
          <p:cNvSpPr>
            <a:spLocks noGrp="1"/>
          </p:cNvSpPr>
          <p:nvPr>
            <p:ph idx="1"/>
          </p:nvPr>
        </p:nvSpPr>
        <p:spPr/>
        <p:txBody>
          <a:bodyPr/>
          <a:lstStyle/>
          <a:p>
            <a:pPr marL="342900" indent="-342900" algn="just"/>
            <a:r>
              <a:rPr lang="pl-PL" dirty="0"/>
              <a:t>Poznaliście różne źródła internetowe, za pomocą których zrealizowaliście swoje zadanie.</a:t>
            </a:r>
          </a:p>
          <a:p>
            <a:pPr marL="342900" indent="-342900" algn="just"/>
            <a:r>
              <a:rPr lang="pl-PL" dirty="0"/>
              <a:t>Sami prezentowaliście swoją pracę.</a:t>
            </a:r>
          </a:p>
          <a:p>
            <a:pPr marL="342900" indent="-342900" algn="just"/>
            <a:r>
              <a:rPr lang="pl-PL" dirty="0"/>
              <a:t>Byliście odpowiedzialni za pozyskiwanie informacji.</a:t>
            </a:r>
          </a:p>
          <a:p>
            <a:pPr marL="342900" indent="-342900" algn="just"/>
            <a:r>
              <a:rPr lang="pl-PL" dirty="0"/>
              <a:t>Wasza praca może służyć jako wzór współpracy dla innych grup, klas. </a:t>
            </a:r>
          </a:p>
          <a:p>
            <a:endParaRPr lang="sk-SK" dirty="0"/>
          </a:p>
        </p:txBody>
      </p:sp>
    </p:spTree>
    <p:extLst>
      <p:ext uri="{BB962C8B-B14F-4D97-AF65-F5344CB8AC3E}">
        <p14:creationId xmlns:p14="http://schemas.microsoft.com/office/powerpoint/2010/main" val="2362755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PORADNIK DLA NAUCZYCIELA</a:t>
            </a:r>
          </a:p>
        </p:txBody>
      </p:sp>
      <p:sp>
        <p:nvSpPr>
          <p:cNvPr id="3" name="Zástupný objekt pre obsah 2"/>
          <p:cNvSpPr>
            <a:spLocks noGrp="1"/>
          </p:cNvSpPr>
          <p:nvPr>
            <p:ph idx="1"/>
          </p:nvPr>
        </p:nvSpPr>
        <p:spPr/>
        <p:txBody>
          <a:bodyPr>
            <a:normAutofit/>
          </a:bodyPr>
          <a:lstStyle/>
          <a:p>
            <a:pPr lvl="0" algn="just">
              <a:defRPr/>
            </a:pPr>
            <a:r>
              <a:rPr lang="pl-PL" dirty="0"/>
              <a:t>WQ można wykorzystywać na zajęciach z geografii lub języka angielskiego (wszystko zależy od poziomu językowego ucznia).</a:t>
            </a:r>
          </a:p>
          <a:p>
            <a:pPr algn="just">
              <a:defRPr/>
            </a:pPr>
            <a:r>
              <a:rPr lang="pl-PL" dirty="0"/>
              <a:t>Przed realizacją </a:t>
            </a:r>
            <a:r>
              <a:rPr lang="pl-PL" dirty="0" err="1"/>
              <a:t>WQ</a:t>
            </a:r>
            <a:r>
              <a:rPr lang="pl-PL" dirty="0"/>
              <a:t> nauczyciel powinien zapoznać się z jego treścią, zobaczyć oferowane źródła i w wypadku potrzeby dokonać zmian, ograniczyć lub wybrać te najbardziej odpowiednie.</a:t>
            </a:r>
          </a:p>
          <a:p>
            <a:pPr lvl="0" algn="just">
              <a:defRPr/>
            </a:pPr>
            <a:r>
              <a:rPr lang="pl-PL" dirty="0">
                <a:solidFill>
                  <a:srgbClr val="FFFFFF"/>
                </a:solidFill>
              </a:rPr>
              <a:t>Podział na grupy nauczyciel może zrobić według różnych kryteriów, np. ze względu na  możliwości poznawcze uczniów, ich umiejętności lub zainteresowania, w taki sposób, aby zostały równomiernie rozłożone siły w poszczególnych grupach</a:t>
            </a:r>
            <a:r>
              <a:rPr lang="sk-SK" dirty="0">
                <a:solidFill>
                  <a:srgbClr val="FFFFFF"/>
                </a:solidFill>
              </a:rPr>
              <a:t>.</a:t>
            </a:r>
          </a:p>
          <a:p>
            <a:pPr lvl="0">
              <a:defRPr/>
            </a:pPr>
            <a:endParaRPr lang="sk-SK" dirty="0">
              <a:solidFill>
                <a:srgbClr val="FFFFFF"/>
              </a:solidFill>
            </a:endParaRPr>
          </a:p>
          <a:p>
            <a:endParaRPr lang="sk-SK" dirty="0"/>
          </a:p>
        </p:txBody>
      </p:sp>
    </p:spTree>
    <p:extLst>
      <p:ext uri="{BB962C8B-B14F-4D97-AF65-F5344CB8AC3E}">
        <p14:creationId xmlns:p14="http://schemas.microsoft.com/office/powerpoint/2010/main" val="1240412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SPIS TREŚCI</a:t>
            </a:r>
          </a:p>
        </p:txBody>
      </p:sp>
      <p:sp>
        <p:nvSpPr>
          <p:cNvPr id="3" name="Zástupný objekt pre obsah 2"/>
          <p:cNvSpPr>
            <a:spLocks noGrp="1"/>
          </p:cNvSpPr>
          <p:nvPr>
            <p:ph idx="1"/>
          </p:nvPr>
        </p:nvSpPr>
        <p:spPr/>
        <p:txBody>
          <a:bodyPr>
            <a:normAutofit fontScale="92500" lnSpcReduction="10000"/>
          </a:bodyPr>
          <a:lstStyle/>
          <a:p>
            <a:pPr marL="342900" indent="-342900">
              <a:lnSpc>
                <a:spcPct val="150000"/>
              </a:lnSpc>
              <a:spcBef>
                <a:spcPts val="0"/>
              </a:spcBef>
              <a:buFontTx/>
              <a:buAutoNum type="arabicPeriod"/>
              <a:defRPr/>
            </a:pPr>
            <a:r>
              <a:rPr lang="pl-PL" b="1" dirty="0">
                <a:solidFill>
                  <a:schemeClr val="bg1"/>
                </a:solidFill>
              </a:rPr>
              <a:t>WSTĘP</a:t>
            </a:r>
            <a:endParaRPr lang="sk-SK" b="1" dirty="0">
              <a:solidFill>
                <a:schemeClr val="bg1"/>
              </a:solidFill>
            </a:endParaRPr>
          </a:p>
          <a:p>
            <a:pPr marL="342900" indent="-342900">
              <a:lnSpc>
                <a:spcPct val="150000"/>
              </a:lnSpc>
              <a:spcBef>
                <a:spcPts val="0"/>
              </a:spcBef>
              <a:buFontTx/>
              <a:buAutoNum type="arabicPeriod"/>
              <a:defRPr/>
            </a:pPr>
            <a:r>
              <a:rPr lang="sk-SK" b="1" dirty="0">
                <a:solidFill>
                  <a:schemeClr val="bg1"/>
                </a:solidFill>
              </a:rPr>
              <a:t>ZADANIA</a:t>
            </a:r>
          </a:p>
          <a:p>
            <a:pPr marL="342900" indent="-342900">
              <a:lnSpc>
                <a:spcPct val="150000"/>
              </a:lnSpc>
              <a:spcBef>
                <a:spcPts val="0"/>
              </a:spcBef>
              <a:buFontTx/>
              <a:buAutoNum type="arabicPeriod"/>
              <a:defRPr/>
            </a:pPr>
            <a:r>
              <a:rPr lang="sk-SK" b="1" dirty="0">
                <a:solidFill>
                  <a:schemeClr val="bg1"/>
                </a:solidFill>
              </a:rPr>
              <a:t>PROCES</a:t>
            </a:r>
          </a:p>
          <a:p>
            <a:pPr marL="342900" indent="-342900">
              <a:lnSpc>
                <a:spcPct val="150000"/>
              </a:lnSpc>
              <a:spcBef>
                <a:spcPts val="0"/>
              </a:spcBef>
              <a:buFontTx/>
              <a:buAutoNum type="arabicPeriod"/>
              <a:defRPr/>
            </a:pPr>
            <a:r>
              <a:rPr lang="sk-SK" b="1" dirty="0">
                <a:solidFill>
                  <a:schemeClr val="bg1"/>
                </a:solidFill>
              </a:rPr>
              <a:t>ŹRÓDŁA</a:t>
            </a:r>
          </a:p>
          <a:p>
            <a:pPr marL="342900" indent="-342900">
              <a:lnSpc>
                <a:spcPct val="150000"/>
              </a:lnSpc>
              <a:spcBef>
                <a:spcPts val="0"/>
              </a:spcBef>
              <a:buFontTx/>
              <a:buAutoNum type="arabicPeriod"/>
              <a:defRPr/>
            </a:pPr>
            <a:r>
              <a:rPr lang="sk-SK" b="1" dirty="0">
                <a:solidFill>
                  <a:schemeClr val="bg1"/>
                </a:solidFill>
              </a:rPr>
              <a:t>OCENA</a:t>
            </a:r>
          </a:p>
          <a:p>
            <a:pPr marL="342900" indent="-342900">
              <a:lnSpc>
                <a:spcPct val="150000"/>
              </a:lnSpc>
              <a:spcBef>
                <a:spcPts val="0"/>
              </a:spcBef>
              <a:buFontTx/>
              <a:buAutoNum type="arabicPeriod"/>
              <a:defRPr/>
            </a:pPr>
            <a:r>
              <a:rPr lang="sk-SK" b="1" dirty="0">
                <a:solidFill>
                  <a:schemeClr val="bg1"/>
                </a:solidFill>
              </a:rPr>
              <a:t>PODSUMOWANIE</a:t>
            </a:r>
          </a:p>
          <a:p>
            <a:pPr marL="342900" indent="-342900">
              <a:lnSpc>
                <a:spcPct val="150000"/>
              </a:lnSpc>
              <a:spcBef>
                <a:spcPts val="0"/>
              </a:spcBef>
              <a:buFontTx/>
              <a:buAutoNum type="arabicPeriod"/>
              <a:defRPr/>
            </a:pPr>
            <a:r>
              <a:rPr lang="sk-SK" b="1" dirty="0">
                <a:solidFill>
                  <a:schemeClr val="bg1"/>
                </a:solidFill>
              </a:rPr>
              <a:t>PORADNIK DLA NAUCZYCIELA</a:t>
            </a:r>
          </a:p>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392" y="2755725"/>
            <a:ext cx="4645253" cy="2761611"/>
          </a:xfrm>
          <a:prstGeom prst="rect">
            <a:avLst/>
          </a:prstGeom>
        </p:spPr>
      </p:pic>
    </p:spTree>
    <p:extLst>
      <p:ext uri="{BB962C8B-B14F-4D97-AF65-F5344CB8AC3E}">
        <p14:creationId xmlns:p14="http://schemas.microsoft.com/office/powerpoint/2010/main" val="1694476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PORADNIK DLA NAUCZYCIELA</a:t>
            </a:r>
          </a:p>
        </p:txBody>
      </p:sp>
      <p:sp>
        <p:nvSpPr>
          <p:cNvPr id="3" name="Zástupný objekt pre obsah 2"/>
          <p:cNvSpPr>
            <a:spLocks noGrp="1"/>
          </p:cNvSpPr>
          <p:nvPr>
            <p:ph idx="1"/>
          </p:nvPr>
        </p:nvSpPr>
        <p:spPr/>
        <p:txBody>
          <a:bodyPr/>
          <a:lstStyle/>
          <a:p>
            <a:pPr lvl="0" algn="just"/>
            <a:r>
              <a:rPr lang="pl-PL" dirty="0">
                <a:solidFill>
                  <a:srgbClr val="FFFFFF"/>
                </a:solidFill>
              </a:rPr>
              <a:t>Czas na realizację projektu powinien być dostosowany do możliwości uczniów. Nauczyciel po zapoznaniu się z </a:t>
            </a:r>
            <a:r>
              <a:rPr lang="pl-PL" dirty="0" err="1">
                <a:solidFill>
                  <a:srgbClr val="FFFFFF"/>
                </a:solidFill>
              </a:rPr>
              <a:t>WQ</a:t>
            </a:r>
            <a:r>
              <a:rPr lang="pl-PL" dirty="0">
                <a:solidFill>
                  <a:srgbClr val="FFFFFF"/>
                </a:solidFill>
              </a:rPr>
              <a:t> określi czas potrzebny na jego realizację.</a:t>
            </a:r>
            <a:endParaRPr lang="pl-PL" dirty="0"/>
          </a:p>
          <a:p>
            <a:pPr algn="just"/>
            <a:r>
              <a:rPr lang="pl-PL" dirty="0"/>
              <a:t>Nauczyciel powinien dokładnie przeanalizować zawartość testu, zanim nie będzie pewny, że uczniowie dokładnie zrozumieli jego treść. Powinien pomagać, doradzać, wyjaśniać, jednak nie oferować gotowych rozwiązań. Ta metoda będzie dobrym sposobem nauki samodzielności u dzieci.</a:t>
            </a:r>
          </a:p>
          <a:p>
            <a:pPr algn="just"/>
            <a:endParaRPr lang="sk-SK" dirty="0"/>
          </a:p>
        </p:txBody>
      </p:sp>
    </p:spTree>
    <p:extLst>
      <p:ext uri="{BB962C8B-B14F-4D97-AF65-F5344CB8AC3E}">
        <p14:creationId xmlns:p14="http://schemas.microsoft.com/office/powerpoint/2010/main" val="1275411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73996" y="2425519"/>
            <a:ext cx="9613861" cy="1080938"/>
          </a:xfrm>
        </p:spPr>
        <p:txBody>
          <a:bodyPr/>
          <a:lstStyle/>
          <a:p>
            <a:r>
              <a:rPr lang="sk-SK" dirty="0">
                <a:solidFill>
                  <a:schemeClr val="bg1"/>
                </a:solidFill>
              </a:rPr>
              <a:t>PORADNIK DLA NAUCZYCIELA</a:t>
            </a:r>
          </a:p>
        </p:txBody>
      </p:sp>
      <p:sp>
        <p:nvSpPr>
          <p:cNvPr id="3" name="Zástupný objekt pre obsah 2"/>
          <p:cNvSpPr>
            <a:spLocks noGrp="1"/>
          </p:cNvSpPr>
          <p:nvPr>
            <p:ph idx="1"/>
          </p:nvPr>
        </p:nvSpPr>
        <p:spPr>
          <a:xfrm>
            <a:off x="247409" y="3362396"/>
            <a:ext cx="11437170" cy="2695353"/>
          </a:xfrm>
        </p:spPr>
        <p:txBody>
          <a:bodyPr>
            <a:normAutofit/>
          </a:bodyPr>
          <a:lstStyle/>
          <a:p>
            <a:pPr algn="just"/>
            <a:r>
              <a:rPr lang="pl-PL" dirty="0">
                <a:solidFill>
                  <a:schemeClr val="bg1"/>
                </a:solidFill>
              </a:rPr>
              <a:t>Nauczyciel powinien pomóc uczniów zapoznać się z materiałami źródłowymi. Powinien wyjaśnić niezrozumiałe słowa lub pokazać, gdzie można znaleźć ich znaczenie. Może też pomóc przy weryfikacji materiału – potrzebnego do realizacji tego projektu (przede wszystkim słabsi uczniowie mogą potrzebować pomocy w tym zakresie).</a:t>
            </a:r>
          </a:p>
          <a:p>
            <a:pPr algn="just"/>
            <a:r>
              <a:rPr lang="pl-PL" dirty="0">
                <a:solidFill>
                  <a:schemeClr val="bg1"/>
                </a:solidFill>
              </a:rPr>
              <a:t>Nauczyciel powinien dostosować ocenę do możliwości całej klasy.</a:t>
            </a:r>
          </a:p>
          <a:p>
            <a:pPr algn="just"/>
            <a:r>
              <a:rPr lang="pl-PL" dirty="0">
                <a:solidFill>
                  <a:schemeClr val="bg1"/>
                </a:solidFill>
              </a:rPr>
              <a:t>Po prezentacji projektów nauczyciel powinien podsumować zdobytą wiedzę</a:t>
            </a:r>
            <a:r>
              <a:rPr lang="sk-SK" dirty="0">
                <a:solidFill>
                  <a:schemeClr val="bg1"/>
                </a:solidFill>
              </a:rPr>
              <a:t>.</a:t>
            </a:r>
          </a:p>
        </p:txBody>
      </p:sp>
      <p:pic>
        <p:nvPicPr>
          <p:cNvPr id="5" name="Obraz 4">
            <a:extLst>
              <a:ext uri="{FF2B5EF4-FFF2-40B4-BE49-F238E27FC236}">
                <a16:creationId xmlns="" xmlns:a16="http://schemas.microsoft.com/office/drawing/2014/main" id="{E1880CFA-811D-4DE9-ADC1-1512D674F457}"/>
              </a:ext>
            </a:extLst>
          </p:cNvPr>
          <p:cNvPicPr>
            <a:picLocks noChangeAspect="1"/>
          </p:cNvPicPr>
          <p:nvPr/>
        </p:nvPicPr>
        <p:blipFill>
          <a:blip r:embed="rId2"/>
          <a:stretch>
            <a:fillRect/>
          </a:stretch>
        </p:blipFill>
        <p:spPr>
          <a:xfrm>
            <a:off x="0" y="0"/>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212771"/>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33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WSTĘP</a:t>
            </a:r>
          </a:p>
        </p:txBody>
      </p:sp>
      <p:sp>
        <p:nvSpPr>
          <p:cNvPr id="3" name="Zástupný objekt pre obsah 2"/>
          <p:cNvSpPr>
            <a:spLocks noGrp="1"/>
          </p:cNvSpPr>
          <p:nvPr>
            <p:ph idx="1"/>
          </p:nvPr>
        </p:nvSpPr>
        <p:spPr/>
        <p:txBody>
          <a:bodyPr>
            <a:normAutofit lnSpcReduction="10000"/>
          </a:bodyPr>
          <a:lstStyle/>
          <a:p>
            <a:pPr marL="0" indent="0" algn="just">
              <a:buNone/>
            </a:pPr>
            <a:r>
              <a:rPr lang="pl-PL" dirty="0"/>
              <a:t>W północnozachodniej części Europy znajdują się dwie wielkie wyspy, Wielka Brytania i Irlandia. Na razie nie ma jednej nazwy, którą nadano by tym dwóm wyspom. Na tym obszarze geograficznym położone są dwa państwa. Jednym z nich jest Irlandia, drugim Zjednoczone Królestwo Wielkiej Brytanii i Irlandii Północnej, co jest oficjalną nazwą, ale z praktycznych powodów znana jest pod krótszą nazwą – Zjednoczone Królestwo.</a:t>
            </a:r>
          </a:p>
          <a:p>
            <a:pPr marL="0" indent="0" algn="just">
              <a:buNone/>
            </a:pPr>
            <a:r>
              <a:rPr lang="pl-PL" dirty="0"/>
              <a:t>Jeżeli powie się: „Zjednoczone Królestwo“, większość ludzi wyobrazi sobie Anglię. Nie jest to właściwa odpowiedź, bo Anglia to tylko jeden kraj, który tworzy Zjednoczone Królestwo. Kolejne trzy to Szkocja, Walia i Irlandia Północna. </a:t>
            </a:r>
          </a:p>
        </p:txBody>
      </p:sp>
    </p:spTree>
    <p:extLst>
      <p:ext uri="{BB962C8B-B14F-4D97-AF65-F5344CB8AC3E}">
        <p14:creationId xmlns:p14="http://schemas.microsoft.com/office/powerpoint/2010/main" val="2118446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Wst</a:t>
            </a:r>
            <a:r>
              <a:rPr lang="pl-PL" dirty="0" err="1"/>
              <a:t>ęp</a:t>
            </a:r>
            <a:endParaRPr lang="sk-SK" dirty="0"/>
          </a:p>
        </p:txBody>
      </p:sp>
      <p:sp>
        <p:nvSpPr>
          <p:cNvPr id="3" name="Zástupný objekt pre obsah 2"/>
          <p:cNvSpPr>
            <a:spLocks noGrp="1"/>
          </p:cNvSpPr>
          <p:nvPr>
            <p:ph idx="1"/>
          </p:nvPr>
        </p:nvSpPr>
        <p:spPr/>
        <p:txBody>
          <a:bodyPr>
            <a:normAutofit/>
          </a:bodyPr>
          <a:lstStyle/>
          <a:p>
            <a:pPr marL="0" indent="0" algn="just">
              <a:buNone/>
            </a:pPr>
            <a:r>
              <a:rPr lang="pl-PL" dirty="0"/>
              <a:t>Kraj ma linię brzegową podzieloną mnóstwem zatok i fiordów. Największe góry znajdują się w Szkocji i w Walii. Kraj posiada wiele własnych zasobów bogactw mineralnych. Dzięki swojemu położeniu był i jest ogólnoświatową potęgą morską. Brytyjczycy mają rozwinięty przemysł. Wielka Brytania jest również centrum finansowym, dzięki Brytyjskiej Giełdzie Papierów Wartościowych. Pomyślnie rozwinięty ruch turystyczny oparty na dużej ilości zabytków historycznych i bogatej przeszłości.</a:t>
            </a:r>
          </a:p>
          <a:p>
            <a:pPr marL="0" indent="0" algn="just">
              <a:buNone/>
            </a:pPr>
            <a:r>
              <a:rPr lang="pl-PL" dirty="0"/>
              <a:t>Podczas realizacji Waszego </a:t>
            </a:r>
            <a:r>
              <a:rPr lang="pl-PL" dirty="0" err="1"/>
              <a:t>webquestu</a:t>
            </a:r>
            <a:r>
              <a:rPr lang="pl-PL" dirty="0"/>
              <a:t> będziecie sami zdobywać informacje dotyczące Zjednoczonego Królestwa.</a:t>
            </a:r>
          </a:p>
        </p:txBody>
      </p:sp>
    </p:spTree>
    <p:extLst>
      <p:ext uri="{BB962C8B-B14F-4D97-AF65-F5344CB8AC3E}">
        <p14:creationId xmlns:p14="http://schemas.microsoft.com/office/powerpoint/2010/main" val="2279948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Zadanie</a:t>
            </a:r>
            <a:endParaRPr lang="sk-SK" dirty="0"/>
          </a:p>
        </p:txBody>
      </p:sp>
      <p:sp>
        <p:nvSpPr>
          <p:cNvPr id="3" name="Zástupný objekt pre obsah 2"/>
          <p:cNvSpPr>
            <a:spLocks noGrp="1"/>
          </p:cNvSpPr>
          <p:nvPr>
            <p:ph idx="1"/>
          </p:nvPr>
        </p:nvSpPr>
        <p:spPr>
          <a:xfrm>
            <a:off x="680320" y="2320397"/>
            <a:ext cx="9613861" cy="3599316"/>
          </a:xfrm>
        </p:spPr>
        <p:txBody>
          <a:bodyPr>
            <a:noAutofit/>
          </a:bodyPr>
          <a:lstStyle/>
          <a:p>
            <a:pPr algn="just">
              <a:spcBef>
                <a:spcPts val="0"/>
              </a:spcBef>
              <a:defRPr/>
            </a:pPr>
            <a:r>
              <a:rPr lang="pl-PL" dirty="0">
                <a:cs typeface="Arial" charset="0"/>
              </a:rPr>
              <a:t>Waszym zadaniem będzie przygotować prezentację multimedialną oraz plakat o Szkocji, Anglii, Walii i Irlandii Północnej. W prezentacji i na plakacie przedstawicie stolicę, flagę, roślinę, kolory i patrona danego kraju. </a:t>
            </a:r>
            <a:r>
              <a:rPr lang="pl-PL" dirty="0"/>
              <a:t>W Internecie wyszukacie ciekawostki dotyczące kraju, zabytków historycznych, sportu narodowego, jedzenia, napojów, stylu życia... Możecie wykorzystać fotografie, obrazki, mapy i informacje z Internetu.</a:t>
            </a:r>
          </a:p>
          <a:p>
            <a:pPr algn="just">
              <a:spcBef>
                <a:spcPts val="0"/>
              </a:spcBef>
              <a:defRPr/>
            </a:pPr>
            <a:r>
              <a:rPr lang="pl-PL" dirty="0"/>
              <a:t>Zostaniecie podzieleni na cztery grupy. </a:t>
            </a:r>
            <a:r>
              <a:rPr lang="pl-PL" dirty="0">
                <a:cs typeface="Arial" charset="0"/>
              </a:rPr>
              <a:t>W każdej grupie musicie współpracować i wzajemnie się wspierać. Projekt będzie trwał 3 tygodnie.</a:t>
            </a:r>
          </a:p>
          <a:p>
            <a:pPr algn="just">
              <a:defRPr/>
            </a:pPr>
            <a:r>
              <a:rPr lang="pl-PL" dirty="0">
                <a:cs typeface="Arial" charset="0"/>
              </a:rPr>
              <a:t>Każda z grup wylosuje jeden z krajów. Pod koniec odbędzie się wspólna prezentacja przygotowanych tematów.</a:t>
            </a:r>
          </a:p>
        </p:txBody>
      </p:sp>
    </p:spTree>
    <p:extLst>
      <p:ext uri="{BB962C8B-B14F-4D97-AF65-F5344CB8AC3E}">
        <p14:creationId xmlns:p14="http://schemas.microsoft.com/office/powerpoint/2010/main" val="3312781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lstStyle/>
          <a:p>
            <a:pPr marL="0" indent="0">
              <a:buNone/>
            </a:pPr>
            <a:r>
              <a:rPr lang="pl-PL" dirty="0"/>
              <a:t>Podział do grup:</a:t>
            </a:r>
          </a:p>
          <a:p>
            <a:pPr marL="0" indent="0">
              <a:buNone/>
            </a:pPr>
            <a:endParaRPr lang="pl-PL" dirty="0"/>
          </a:p>
          <a:p>
            <a:pPr marL="0" indent="0">
              <a:buNone/>
            </a:pPr>
            <a:r>
              <a:rPr lang="pl-PL" dirty="0"/>
              <a:t>1.grupa: Szkocja</a:t>
            </a:r>
          </a:p>
          <a:p>
            <a:pPr marL="0" indent="0">
              <a:buNone/>
            </a:pPr>
            <a:r>
              <a:rPr lang="pl-PL" dirty="0"/>
              <a:t>2.grupa: Anglia</a:t>
            </a:r>
          </a:p>
          <a:p>
            <a:pPr marL="0" indent="0">
              <a:buNone/>
            </a:pPr>
            <a:r>
              <a:rPr lang="pl-PL" dirty="0"/>
              <a:t>3.grupa: Walia</a:t>
            </a:r>
          </a:p>
          <a:p>
            <a:pPr marL="0" indent="0">
              <a:buNone/>
            </a:pPr>
            <a:r>
              <a:rPr lang="pl-PL" dirty="0"/>
              <a:t>4.grupa: Irlandia Północna</a:t>
            </a: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956" y="2336873"/>
            <a:ext cx="3530455" cy="3711927"/>
          </a:xfrm>
          <a:prstGeom prst="rect">
            <a:avLst/>
          </a:prstGeom>
        </p:spPr>
      </p:pic>
    </p:spTree>
    <p:extLst>
      <p:ext uri="{BB962C8B-B14F-4D97-AF65-F5344CB8AC3E}">
        <p14:creationId xmlns:p14="http://schemas.microsoft.com/office/powerpoint/2010/main" val="1645732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normAutofit/>
          </a:bodyPr>
          <a:lstStyle/>
          <a:p>
            <a:pPr marL="0" indent="0">
              <a:buNone/>
              <a:defRPr/>
            </a:pPr>
            <a:r>
              <a:rPr lang="pl-PL" dirty="0">
                <a:cs typeface="Arial" charset="0"/>
              </a:rPr>
              <a:t>1 tydzień: </a:t>
            </a:r>
          </a:p>
          <a:p>
            <a:pPr>
              <a:defRPr/>
            </a:pPr>
            <a:r>
              <a:rPr lang="pl-PL" dirty="0">
                <a:cs typeface="Arial" charset="0"/>
              </a:rPr>
              <a:t>Losowanie – każda grupa wylosuje swoje zadanie. </a:t>
            </a:r>
          </a:p>
          <a:p>
            <a:pPr>
              <a:defRPr/>
            </a:pPr>
            <a:r>
              <a:rPr lang="pl-PL" dirty="0">
                <a:cs typeface="Arial" charset="0"/>
              </a:rPr>
              <a:t>Zapoznanie się z dostępnymi źródłami.</a:t>
            </a:r>
          </a:p>
          <a:p>
            <a:pPr>
              <a:defRPr/>
            </a:pPr>
            <a:r>
              <a:rPr lang="pl-PL" dirty="0">
                <a:cs typeface="Arial" charset="0"/>
              </a:rPr>
              <a:t>Wybór ważnych informacji.</a:t>
            </a:r>
          </a:p>
          <a:p>
            <a:pPr>
              <a:defRPr/>
            </a:pPr>
            <a:r>
              <a:rPr lang="pl-PL" dirty="0">
                <a:cs typeface="Arial" charset="0"/>
              </a:rPr>
              <a:t>Wyszukanie symboli, fotografii zabytków i miejsc, obrazków i map.</a:t>
            </a:r>
          </a:p>
          <a:p>
            <a:pPr>
              <a:defRPr/>
            </a:pPr>
            <a:endParaRPr lang="sk-SK" dirty="0">
              <a:cs typeface="Arial" charset="0"/>
            </a:endParaRPr>
          </a:p>
          <a:p>
            <a:pPr marL="0" indent="0">
              <a:buNone/>
              <a:defRPr/>
            </a:pPr>
            <a:endParaRPr lang="sk-SK" dirty="0"/>
          </a:p>
        </p:txBody>
      </p:sp>
    </p:spTree>
    <p:extLst>
      <p:ext uri="{BB962C8B-B14F-4D97-AF65-F5344CB8AC3E}">
        <p14:creationId xmlns:p14="http://schemas.microsoft.com/office/powerpoint/2010/main" val="36975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normAutofit/>
          </a:bodyPr>
          <a:lstStyle/>
          <a:p>
            <a:pPr marL="0" indent="0">
              <a:buNone/>
              <a:defRPr/>
            </a:pPr>
            <a:r>
              <a:rPr lang="sk-SK" b="1" dirty="0">
                <a:cs typeface="Arial" charset="0"/>
              </a:rPr>
              <a:t>2 </a:t>
            </a:r>
            <a:r>
              <a:rPr lang="pl-PL" b="1" dirty="0">
                <a:cs typeface="Arial" charset="0"/>
              </a:rPr>
              <a:t>tydzień</a:t>
            </a:r>
          </a:p>
          <a:p>
            <a:pPr algn="just">
              <a:defRPr/>
            </a:pPr>
            <a:r>
              <a:rPr lang="pl-PL" dirty="0">
                <a:cs typeface="Arial" charset="0"/>
              </a:rPr>
              <a:t>Rozpoczęcie pracy nad prezentacją.</a:t>
            </a:r>
          </a:p>
          <a:p>
            <a:pPr marL="0" lvl="0" indent="0" algn="just">
              <a:spcBef>
                <a:spcPts val="400"/>
              </a:spcBef>
              <a:buNone/>
            </a:pPr>
            <a:r>
              <a:rPr lang="pl-PL" b="1" dirty="0">
                <a:solidFill>
                  <a:srgbClr val="FFFFFF"/>
                </a:solidFill>
              </a:rPr>
              <a:t>Nie zapominajcie o tym, że Wasza praca powinna zawierać:</a:t>
            </a:r>
          </a:p>
          <a:p>
            <a:pPr lvl="0" algn="just">
              <a:spcBef>
                <a:spcPts val="400"/>
              </a:spcBef>
            </a:pPr>
            <a:r>
              <a:rPr lang="pl-PL" dirty="0">
                <a:solidFill>
                  <a:srgbClr val="FFFFFF"/>
                </a:solidFill>
              </a:rPr>
              <a:t>1. Tytuł/temat</a:t>
            </a:r>
          </a:p>
          <a:p>
            <a:pPr lvl="0" algn="just">
              <a:spcBef>
                <a:spcPts val="400"/>
              </a:spcBef>
            </a:pPr>
            <a:r>
              <a:rPr lang="pl-PL" dirty="0">
                <a:solidFill>
                  <a:srgbClr val="FFFFFF"/>
                </a:solidFill>
              </a:rPr>
              <a:t>2. Imiona i nazwiska autorów.</a:t>
            </a:r>
          </a:p>
          <a:p>
            <a:pPr lvl="0" algn="just">
              <a:spcBef>
                <a:spcPts val="400"/>
              </a:spcBef>
            </a:pPr>
            <a:r>
              <a:rPr lang="pl-PL" dirty="0">
                <a:solidFill>
                  <a:srgbClr val="FFFFFF"/>
                </a:solidFill>
              </a:rPr>
              <a:t>3. Ciekawe i wyczerpujące informacje. Wykorzystanie określonych źródeł (ewentualnie własnych), możecie poprosić o pomoc  również rodziców lub nauczycieli.</a:t>
            </a:r>
          </a:p>
          <a:p>
            <a:pPr lvl="0" algn="just">
              <a:spcBef>
                <a:spcPts val="400"/>
              </a:spcBef>
            </a:pPr>
            <a:r>
              <a:rPr lang="pl-PL" dirty="0">
                <a:solidFill>
                  <a:srgbClr val="FFFFFF"/>
                </a:solidFill>
              </a:rPr>
              <a:t>Wasze pracę będą prezentowane przed całą klasą.</a:t>
            </a:r>
          </a:p>
          <a:p>
            <a:pPr>
              <a:defRPr/>
            </a:pPr>
            <a:endParaRPr lang="sk-SK" dirty="0">
              <a:cs typeface="Arial" charset="0"/>
            </a:endParaRPr>
          </a:p>
          <a:p>
            <a:pPr marL="0" indent="0">
              <a:buNone/>
            </a:pPr>
            <a:endParaRPr lang="sk-SK" dirty="0"/>
          </a:p>
        </p:txBody>
      </p:sp>
    </p:spTree>
    <p:extLst>
      <p:ext uri="{BB962C8B-B14F-4D97-AF65-F5344CB8AC3E}">
        <p14:creationId xmlns:p14="http://schemas.microsoft.com/office/powerpoint/2010/main" val="126398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normAutofit/>
          </a:bodyPr>
          <a:lstStyle/>
          <a:p>
            <a:pPr marL="0" indent="0">
              <a:buNone/>
            </a:pPr>
            <a:r>
              <a:rPr lang="sk-SK" b="1" dirty="0"/>
              <a:t>3 </a:t>
            </a:r>
            <a:r>
              <a:rPr lang="pl-PL" b="1" dirty="0"/>
              <a:t>tydzień</a:t>
            </a:r>
          </a:p>
          <a:p>
            <a:pPr algn="just">
              <a:defRPr/>
            </a:pPr>
            <a:r>
              <a:rPr lang="pl-PL" dirty="0">
                <a:cs typeface="Arial" charset="0"/>
              </a:rPr>
              <a:t>Każda grupa przedstawi swoją prezentację.</a:t>
            </a:r>
          </a:p>
          <a:p>
            <a:pPr algn="just">
              <a:defRPr/>
            </a:pPr>
            <a:r>
              <a:rPr lang="pl-PL" dirty="0">
                <a:cs typeface="Arial" charset="0"/>
              </a:rPr>
              <a:t>Czas prezentacji nie powinien przekraczać 10 minut.</a:t>
            </a:r>
          </a:p>
          <a:p>
            <a:pPr algn="just">
              <a:defRPr/>
            </a:pPr>
            <a:r>
              <a:rPr lang="pl-PL" dirty="0">
                <a:cs typeface="Arial" charset="0"/>
              </a:rPr>
              <a:t>Każda grupa będzie prezentować również swój plakat.</a:t>
            </a:r>
          </a:p>
          <a:p>
            <a:pPr algn="just">
              <a:defRPr/>
            </a:pPr>
            <a:r>
              <a:rPr lang="pl-PL" dirty="0">
                <a:cs typeface="Arial" charset="0"/>
              </a:rPr>
              <a:t>Projekt oceni nauczyciel wraz z innymi uczniami.</a:t>
            </a:r>
          </a:p>
          <a:p>
            <a:pPr>
              <a:defRPr/>
            </a:pPr>
            <a:endParaRPr lang="sk-SK" b="1" dirty="0"/>
          </a:p>
        </p:txBody>
      </p:sp>
    </p:spTree>
    <p:extLst>
      <p:ext uri="{BB962C8B-B14F-4D97-AF65-F5344CB8AC3E}">
        <p14:creationId xmlns:p14="http://schemas.microsoft.com/office/powerpoint/2010/main" val="1109213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804</TotalTime>
  <Words>1101</Words>
  <Application>Microsoft Office PowerPoint</Application>
  <PresentationFormat>Panoramiczny</PresentationFormat>
  <Paragraphs>136</Paragraphs>
  <Slides>21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Lucida Sans Unicode</vt:lpstr>
      <vt:lpstr>Mangal</vt:lpstr>
      <vt:lpstr>Trebuchet MS</vt:lpstr>
      <vt:lpstr>Berlín</vt:lpstr>
      <vt:lpstr>ZJEDNOCZONE KRÓLESTWO</vt:lpstr>
      <vt:lpstr>SPIS TREŚCI</vt:lpstr>
      <vt:lpstr>WSTĘP</vt:lpstr>
      <vt:lpstr>Wstęp</vt:lpstr>
      <vt:lpstr>Zadanie</vt:lpstr>
      <vt:lpstr>Proces</vt:lpstr>
      <vt:lpstr>Proces</vt:lpstr>
      <vt:lpstr>Proces</vt:lpstr>
      <vt:lpstr>PROCES</vt:lpstr>
      <vt:lpstr>ŹRÓDŁA</vt:lpstr>
      <vt:lpstr>ŹRÓDŁA</vt:lpstr>
      <vt:lpstr>ŹRÓDŁA</vt:lpstr>
      <vt:lpstr>OCENA</vt:lpstr>
      <vt:lpstr>OCENA</vt:lpstr>
      <vt:lpstr>OCENA</vt:lpstr>
      <vt:lpstr>OCENA</vt:lpstr>
      <vt:lpstr>PODSUMOWANIE</vt:lpstr>
      <vt:lpstr>PODSUMOWANIE</vt:lpstr>
      <vt:lpstr>PORADNIK DLA NAUCZYCIELA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SPOJENÉ KRÁĽOVSTVO</dc:title>
  <dc:creator>Misa</dc:creator>
  <cp:lastModifiedBy>Anna Basta</cp:lastModifiedBy>
  <cp:revision>60</cp:revision>
  <dcterms:created xsi:type="dcterms:W3CDTF">2017-12-26T13:38:13Z</dcterms:created>
  <dcterms:modified xsi:type="dcterms:W3CDTF">2020-01-21T13:50:11Z</dcterms:modified>
</cp:coreProperties>
</file>