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6" r:id="rId9"/>
    <p:sldId id="267" r:id="rId10"/>
    <p:sldId id="269" r:id="rId11"/>
    <p:sldId id="271" r:id="rId12"/>
    <p:sldId id="273" r:id="rId13"/>
    <p:sldId id="275" r:id="rId14"/>
    <p:sldId id="277" r:id="rId15"/>
    <p:sldId id="279" r:id="rId16"/>
    <p:sldId id="281" r:id="rId17"/>
    <p:sldId id="28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F67BB-CFC8-4C37-971D-BE64008E1E35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3D607-278D-4892-A9A0-5617AF775AD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229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32AD-C116-42BF-B53E-C09022505E35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1632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6773BA7-1870-4BBB-9C1F-AECEE718E64B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101E3EE-57DE-4C39-9842-3AE3230D63B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897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3BA7-1870-4BBB-9C1F-AECEE718E64B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E3EE-57DE-4C39-9842-3AE3230D63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33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3BA7-1870-4BBB-9C1F-AECEE718E64B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E3EE-57DE-4C39-9842-3AE3230D63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6090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3BA7-1870-4BBB-9C1F-AECEE718E64B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E3EE-57DE-4C39-9842-3AE3230D63B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4352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3BA7-1870-4BBB-9C1F-AECEE718E64B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E3EE-57DE-4C39-9842-3AE3230D63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695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3BA7-1870-4BBB-9C1F-AECEE718E64B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E3EE-57DE-4C39-9842-3AE3230D63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1894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3BA7-1870-4BBB-9C1F-AECEE718E64B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E3EE-57DE-4C39-9842-3AE3230D63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4740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3BA7-1870-4BBB-9C1F-AECEE718E64B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E3EE-57DE-4C39-9842-3AE3230D63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1481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3BA7-1870-4BBB-9C1F-AECEE718E64B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E3EE-57DE-4C39-9842-3AE3230D63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045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3BA7-1870-4BBB-9C1F-AECEE718E64B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E3EE-57DE-4C39-9842-3AE3230D63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743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3BA7-1870-4BBB-9C1F-AECEE718E64B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E3EE-57DE-4C39-9842-3AE3230D63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04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3BA7-1870-4BBB-9C1F-AECEE718E64B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E3EE-57DE-4C39-9842-3AE3230D63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705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3BA7-1870-4BBB-9C1F-AECEE718E64B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E3EE-57DE-4C39-9842-3AE3230D63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25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3BA7-1870-4BBB-9C1F-AECEE718E64B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E3EE-57DE-4C39-9842-3AE3230D63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147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3BA7-1870-4BBB-9C1F-AECEE718E64B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E3EE-57DE-4C39-9842-3AE3230D63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3202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3BA7-1870-4BBB-9C1F-AECEE718E64B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E3EE-57DE-4C39-9842-3AE3230D63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6748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3BA7-1870-4BBB-9C1F-AECEE718E64B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1E3EE-57DE-4C39-9842-3AE3230D63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14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6773BA7-1870-4BBB-9C1F-AECEE718E64B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101E3EE-57DE-4C39-9842-3AE3230D63B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748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200" dirty="0">
                <a:solidFill>
                  <a:srgbClr val="0070C0"/>
                </a:solidFill>
              </a:rPr>
              <a:t>Prawo pracy dla każdego pracownika!</a:t>
            </a:r>
            <a:br>
              <a:rPr lang="pl-PL" sz="4200" dirty="0">
                <a:solidFill>
                  <a:srgbClr val="0070C0"/>
                </a:solidFill>
              </a:rPr>
            </a:br>
            <a:r>
              <a:rPr lang="pl-PL" sz="4200" dirty="0">
                <a:solidFill>
                  <a:srgbClr val="0070C0"/>
                </a:solidFill>
              </a:rPr>
              <a:t>Znam prawa i obowiązki stron umowy.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>
                <a:solidFill>
                  <a:schemeClr val="accent4"/>
                </a:solidFill>
              </a:rPr>
              <a:t>WEBQUEST JEST PRZEZNACZONY </a:t>
            </a:r>
            <a:br>
              <a:rPr lang="pl-PL" dirty="0">
                <a:solidFill>
                  <a:schemeClr val="accent4"/>
                </a:solidFill>
              </a:rPr>
            </a:br>
            <a:r>
              <a:rPr lang="pl-PL" dirty="0">
                <a:solidFill>
                  <a:schemeClr val="accent4"/>
                </a:solidFill>
              </a:rPr>
              <a:t>DLA KLAS SZKOŁY POLICEALNEJ O KIERUNKU ADMINISTRACYJNYM</a:t>
            </a:r>
            <a:br>
              <a:rPr lang="pl-PL">
                <a:solidFill>
                  <a:schemeClr val="accent4"/>
                </a:solidFill>
              </a:rPr>
            </a:br>
            <a:br>
              <a:rPr lang="pl-PL" dirty="0">
                <a:solidFill>
                  <a:schemeClr val="accent4"/>
                </a:solidFill>
              </a:rPr>
            </a:br>
            <a:endParaRPr lang="pl-PL" dirty="0">
              <a:solidFill>
                <a:schemeClr val="accent4"/>
              </a:solidFill>
            </a:endParaRPr>
          </a:p>
        </p:txBody>
      </p:sp>
      <p:pic>
        <p:nvPicPr>
          <p:cNvPr id="5" name="Picture 2" descr="EOG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339" y="418867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6529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33104"/>
            <a:ext cx="1848393" cy="685800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chemeClr val="accent3"/>
                </a:solidFill>
              </a:rPr>
              <a:t>źródła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800" y="1018904"/>
            <a:ext cx="10394707" cy="4355681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http://pup-prudnik.pl/strona/prawa-pracodawcow-i-przedsiebiorcow/103</a:t>
            </a:r>
          </a:p>
          <a:p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https://www.praca.pl/poradniki/rynek-pracy/prawa-i-obowiazki-pracodawcy_pr-1934.html</a:t>
            </a:r>
          </a:p>
          <a:p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https://www.spes.org.pl/twoje-prawa/uprawnienia-i-ulgi-niepelnosprawnych/uprawnienia-pracownika-niepelnosprawnego</a:t>
            </a:r>
          </a:p>
          <a:p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http://kancelaria-mikolajczak.pl/aktualnosci/niepelnosprawny-pracownik-podstawowe-prawa-obowiazki/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8447" y="4984060"/>
            <a:ext cx="4545874" cy="136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81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006" y="91441"/>
            <a:ext cx="3161212" cy="457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pl-PL" sz="3000" b="1" dirty="0">
                <a:solidFill>
                  <a:schemeClr val="accent3"/>
                </a:solidFill>
                <a:latin typeface="Arial Black" panose="020B0A04020102020204" pitchFamily="34" charset="0"/>
              </a:rPr>
              <a:t>EWALUACJA</a:t>
            </a: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/>
        </p:nvGraphicFramePr>
        <p:xfrm>
          <a:off x="5481638" y="3232150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Arkusz" r:id="rId3" imgW="1228873" imgH="390397" progId="Excel.Sheet.12">
                  <p:embed/>
                </p:oleObj>
              </mc:Choice>
              <mc:Fallback>
                <p:oleObj name="Arkusz" r:id="rId3" imgW="1228873" imgH="390397" progId="Excel.Sheet.12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638" y="3232150"/>
                        <a:ext cx="12287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349111"/>
              </p:ext>
            </p:extLst>
          </p:nvPr>
        </p:nvGraphicFramePr>
        <p:xfrm>
          <a:off x="209006" y="548642"/>
          <a:ext cx="11721737" cy="5876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561">
                  <a:extLst>
                    <a:ext uri="{9D8B030D-6E8A-4147-A177-3AD203B41FA5}">
                      <a16:colId xmlns:a16="http://schemas.microsoft.com/office/drawing/2014/main" val="1391921536"/>
                    </a:ext>
                  </a:extLst>
                </a:gridCol>
                <a:gridCol w="2838743">
                  <a:extLst>
                    <a:ext uri="{9D8B030D-6E8A-4147-A177-3AD203B41FA5}">
                      <a16:colId xmlns:a16="http://schemas.microsoft.com/office/drawing/2014/main" val="1613383002"/>
                    </a:ext>
                  </a:extLst>
                </a:gridCol>
                <a:gridCol w="2825539">
                  <a:extLst>
                    <a:ext uri="{9D8B030D-6E8A-4147-A177-3AD203B41FA5}">
                      <a16:colId xmlns:a16="http://schemas.microsoft.com/office/drawing/2014/main" val="1073497597"/>
                    </a:ext>
                  </a:extLst>
                </a:gridCol>
                <a:gridCol w="3410894">
                  <a:extLst>
                    <a:ext uri="{9D8B030D-6E8A-4147-A177-3AD203B41FA5}">
                      <a16:colId xmlns:a16="http://schemas.microsoft.com/office/drawing/2014/main" val="3392608151"/>
                    </a:ext>
                  </a:extLst>
                </a:gridCol>
              </a:tblGrid>
              <a:tr h="39033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Liczba punktów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148102"/>
                  </a:ext>
                </a:extLst>
              </a:tr>
              <a:tr h="823342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Arial Black" panose="020B0A04020102020204" pitchFamily="34" charset="0"/>
                        </a:rPr>
                        <a:t>Zawartość merytoryczna pracy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Trebuchet MS" panose="020B0603020202020204" pitchFamily="34" charset="0"/>
                        </a:rPr>
                        <a:t>Praca słaba pod względem merytorycznym. Brakujące elementy.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Trebuchet MS" panose="020B0603020202020204" pitchFamily="34" charset="0"/>
                        </a:rPr>
                        <a:t>Praca dobra pod względem merytorycznym. Brak lub niewielkie błędy.</a:t>
                      </a:r>
                    </a:p>
                    <a:p>
                      <a:endParaRPr lang="pl-PL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latin typeface="Trebuchet MS" panose="020B0603020202020204" pitchFamily="34" charset="0"/>
                        </a:rPr>
                        <a:t>Praca bardzo dobra pod względem merytorycznym. Poprawne, ciekawe treści.</a:t>
                      </a:r>
                    </a:p>
                    <a:p>
                      <a:endParaRPr lang="pl-PL" sz="16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809747"/>
                  </a:ext>
                </a:extLst>
              </a:tr>
              <a:tr h="823342">
                <a:tc>
                  <a:txBody>
                    <a:bodyPr/>
                    <a:lstStyle/>
                    <a:p>
                      <a:r>
                        <a:rPr lang="pl-PL" sz="1600" dirty="0">
                          <a:latin typeface="Arial Black" panose="020B0A04020102020204" pitchFamily="34" charset="0"/>
                        </a:rPr>
                        <a:t>Prezentacja</a:t>
                      </a:r>
                      <a:r>
                        <a:rPr lang="pl-PL" sz="1600" baseline="0" dirty="0">
                          <a:latin typeface="Arial Black" panose="020B0A04020102020204" pitchFamily="34" charset="0"/>
                        </a:rPr>
                        <a:t> pracy</a:t>
                      </a:r>
                      <a:endParaRPr lang="pl-PL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mało czytelna, pobieżna, nie budząca zainteresowania. Brak odpowiedzi na pytania nauczyciela i uczniów.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czytelna, dobra, interesująca. Brak satysfakcjonujących odpowiedzi na stawiane pytania.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Prezentacja ładna, wyczerpująca, budząca</a:t>
                      </a:r>
                      <a:r>
                        <a:rPr lang="pl-PL" sz="1600" b="0" i="0" u="none" strike="noStrike" kern="1200" baseline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zainteresowanie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Poprawne odpowiedzi na pytania sprawdzające nauczyciela oraz pytania innych uczniów.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236742"/>
                  </a:ext>
                </a:extLst>
              </a:tr>
              <a:tr h="1014874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b="0" i="0" u="none" strike="noStrike" kern="1200" dirty="0">
                        <a:latin typeface="Arial Black" panose="020B0A04020102020204" pitchFamily="34" charset="0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Arial Black" panose="020B0A04020102020204" pitchFamily="34" charset="0"/>
                          <a:ea typeface="Lucida Sans Unicode" pitchFamily="2"/>
                          <a:cs typeface="Mangal" pitchFamily="2"/>
                        </a:rPr>
                        <a:t>Wrażenia estetyczne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Praca mało czytelna, nieestetyczna, niestarannie</a:t>
                      </a:r>
                      <a:r>
                        <a:rPr lang="pl-PL" sz="1600" b="0" i="0" u="none" strike="noStrike" kern="1200" baseline="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wykonana.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Złe rozplanowanie informacji  na stronie.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Praca czytelna, estetyczna, staranna.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rozplanowanie informacji na stronie.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Praca estetyczna, czytelna, przejrzysta, zachęcająca do zapoznania się z nią, bardzo staranna. Atrakcyjna pod względem graficznym.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rozplanowanie informacji na stronie. Praca wyróżniająca się.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335173"/>
                  </a:ext>
                </a:extLst>
              </a:tr>
              <a:tr h="1067295">
                <a:tc>
                  <a:txBody>
                    <a:bodyPr/>
                    <a:lstStyle/>
                    <a:p>
                      <a:pPr algn="l"/>
                      <a:r>
                        <a:rPr lang="pl-PL" sz="1600" dirty="0">
                          <a:latin typeface="Arial Black" panose="020B0A04020102020204" pitchFamily="34" charset="0"/>
                        </a:rPr>
                        <a:t>Zaangażowanie w</a:t>
                      </a:r>
                      <a:r>
                        <a:rPr lang="pl-PL" sz="1600" baseline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l-PL" sz="1600" dirty="0">
                          <a:latin typeface="Arial Black" panose="020B0A04020102020204" pitchFamily="34" charset="0"/>
                        </a:rPr>
                        <a:t>pracę grupy, umiejętność współpracy.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Brak zaangażowania wszystkich członków grupy w pracę i kreatywną współpracę.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zaangażowanie w pracę wszystkich członków grupy. Umiejętność współpracy na zadawalającym poziomie.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Pełne zaangażowanie w pracę wszystkich członków grupy. Wzajemne motywowanie się do pracy. Umiejętność współpracy w grupie na wysokim poziomie.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564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9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432953"/>
              </p:ext>
            </p:extLst>
          </p:nvPr>
        </p:nvGraphicFramePr>
        <p:xfrm>
          <a:off x="429210" y="927465"/>
          <a:ext cx="10593978" cy="4532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6989">
                  <a:extLst>
                    <a:ext uri="{9D8B030D-6E8A-4147-A177-3AD203B41FA5}">
                      <a16:colId xmlns:a16="http://schemas.microsoft.com/office/drawing/2014/main" val="3813572916"/>
                    </a:ext>
                  </a:extLst>
                </a:gridCol>
                <a:gridCol w="5296989">
                  <a:extLst>
                    <a:ext uri="{9D8B030D-6E8A-4147-A177-3AD203B41FA5}">
                      <a16:colId xmlns:a16="http://schemas.microsoft.com/office/drawing/2014/main" val="4203344437"/>
                    </a:ext>
                  </a:extLst>
                </a:gridCol>
              </a:tblGrid>
              <a:tr h="567021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PUNKTY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OCENA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736140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&lt;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niedostateczny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742611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6 - 5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dopuszczający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328922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9 - 7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975048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12 - 10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dobry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930880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15 -</a:t>
                      </a:r>
                      <a:r>
                        <a:rPr lang="pl-PL" sz="2800" b="0" baseline="0" dirty="0">
                          <a:latin typeface="Trebuchet MS" panose="020B0603020202020204" pitchFamily="34" charset="0"/>
                        </a:rPr>
                        <a:t> 13</a:t>
                      </a:r>
                      <a:endParaRPr lang="pl-PL" sz="2800" b="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bardzo dobry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829302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>
                          <a:latin typeface="Trebuchet MS" panose="020B0603020202020204" pitchFamily="34" charset="0"/>
                        </a:rPr>
                        <a:t>celujący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341944"/>
                  </a:ext>
                </a:extLst>
              </a:tr>
            </a:tbl>
          </a:graphicData>
        </a:graphic>
      </p:graphicFrame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29210" y="182883"/>
            <a:ext cx="3161212" cy="74458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pl-PL" sz="3000" b="1" dirty="0">
                <a:solidFill>
                  <a:schemeClr val="accent3"/>
                </a:solidFill>
                <a:latin typeface="Arial Black" panose="020B0A04020102020204" pitchFamily="34" charset="0"/>
              </a:rPr>
              <a:t>EWALUACJA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print"/>
          <a:srcRect t="23486" b="25314"/>
          <a:stretch/>
        </p:blipFill>
        <p:spPr>
          <a:xfrm>
            <a:off x="4889359" y="94708"/>
            <a:ext cx="2143125" cy="92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77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449945" y="580572"/>
            <a:ext cx="10580912" cy="521062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3600" b="1" dirty="0">
                <a:solidFill>
                  <a:schemeClr val="accent3"/>
                </a:solidFill>
                <a:latin typeface="Arial Black" panose="020B0A04020102020204" pitchFamily="34" charset="0"/>
              </a:rPr>
              <a:t>KONKLUZJE – WNIOSKI KOŃCOWE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pl-PL" sz="2800" b="1" dirty="0">
                <a:solidFill>
                  <a:schemeClr val="tx1"/>
                </a:solidFill>
                <a:latin typeface="Arial Black" panose="020B0A04020102020204" pitchFamily="34" charset="0"/>
              </a:rPr>
              <a:t>Jakie korzyści osiągnęliście z realizacji tego projektu?</a:t>
            </a:r>
          </a:p>
          <a:p>
            <a:pPr marL="514350" indent="-514350">
              <a:buClr>
                <a:srgbClr val="0070C0"/>
              </a:buClr>
              <a:buSzPct val="140000"/>
              <a:buFont typeface="+mj-lt"/>
              <a:buAutoNum type="arabicPeriod"/>
            </a:pPr>
            <a:r>
              <a:rPr lang="pl-PL" sz="2800" dirty="0">
                <a:latin typeface="Trebuchet MS" panose="020B0603020202020204" pitchFamily="34" charset="0"/>
              </a:rPr>
              <a:t>poszerzyliście swoją</a:t>
            </a:r>
            <a:r>
              <a:rPr lang="pl-PL" sz="2800" dirty="0">
                <a:solidFill>
                  <a:schemeClr val="tx1"/>
                </a:solidFill>
                <a:latin typeface="Trebuchet MS" panose="020B0603020202020204" pitchFamily="34" charset="0"/>
              </a:rPr>
              <a:t> wiedzę </a:t>
            </a:r>
            <a:r>
              <a:rPr lang="pl-PL" sz="2800" dirty="0">
                <a:latin typeface="Trebuchet MS" panose="020B0603020202020204" pitchFamily="34" charset="0"/>
              </a:rPr>
              <a:t>na temat waszych praw i obowiązków w pracy, a także uprawnień i obowiązków pracodawcy. </a:t>
            </a:r>
            <a:endParaRPr lang="pl-PL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514350" indent="-514350">
              <a:buClr>
                <a:srgbClr val="0070C0"/>
              </a:buClr>
              <a:buSzPct val="140000"/>
              <a:buFont typeface="+mj-lt"/>
              <a:buAutoNum type="arabicPeriod"/>
            </a:pPr>
            <a:r>
              <a:rPr lang="pl-PL" sz="2800" dirty="0">
                <a:latin typeface="Trebuchet MS" panose="020B0603020202020204" pitchFamily="34" charset="0"/>
              </a:rPr>
              <a:t>Mogliście zastosować w praktyce swoją wiedzę i umiejętności</a:t>
            </a:r>
            <a:r>
              <a:rPr lang="pl-PL" sz="2800" dirty="0">
                <a:solidFill>
                  <a:schemeClr val="tx1"/>
                </a:solidFill>
                <a:latin typeface="Trebuchet MS" panose="020B0603020202020204" pitchFamily="34" charset="0"/>
              </a:rPr>
              <a:t> analizowania przepisów prawnych.</a:t>
            </a:r>
          </a:p>
          <a:p>
            <a:pPr marL="514350" indent="-514350">
              <a:buClr>
                <a:srgbClr val="0070C0"/>
              </a:buClr>
              <a:buSzPct val="140000"/>
              <a:buAutoNum type="arabicPeriod"/>
            </a:pPr>
            <a:r>
              <a:rPr lang="pl-PL" sz="2800" dirty="0">
                <a:solidFill>
                  <a:schemeClr val="tx1"/>
                </a:solidFill>
                <a:latin typeface="Trebuchet MS" panose="020B0603020202020204" pitchFamily="34" charset="0"/>
              </a:rPr>
              <a:t>Mogliście w ciekawy sposób utrwalić Waszą wiedzę.</a:t>
            </a:r>
          </a:p>
          <a:p>
            <a:pPr marL="514350" indent="-514350">
              <a:buClr>
                <a:srgbClr val="0070C0"/>
              </a:buClr>
              <a:buSzPct val="140000"/>
              <a:buAutoNum type="arabicPeriod"/>
            </a:pPr>
            <a:r>
              <a:rPr lang="pl-PL" sz="2800" dirty="0">
                <a:solidFill>
                  <a:schemeClr val="tx1"/>
                </a:solidFill>
                <a:latin typeface="Trebuchet MS" panose="020B0603020202020204" pitchFamily="34" charset="0"/>
              </a:rPr>
              <a:t>Uczyliście się planowania i organizacji własnej pracy.</a:t>
            </a:r>
          </a:p>
          <a:p>
            <a:pPr marL="514350" indent="-514350">
              <a:buAutoNum type="arabicPeriod"/>
            </a:pP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27325" y="3014662"/>
            <a:ext cx="235131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07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352697" y="404949"/>
            <a:ext cx="11207931" cy="567581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>
                <a:solidFill>
                  <a:schemeClr val="accent3"/>
                </a:solidFill>
                <a:latin typeface="Arial Black" panose="020B0A04020102020204" pitchFamily="34" charset="0"/>
              </a:rPr>
              <a:t>KONKLUZJE – WNIOSKI KOŃCOWE</a:t>
            </a:r>
          </a:p>
          <a:p>
            <a:pPr marL="514350" indent="-514350">
              <a:buClr>
                <a:srgbClr val="0070C0"/>
              </a:buClr>
              <a:buSzPct val="140000"/>
              <a:buFont typeface="+mj-lt"/>
              <a:buAutoNum type="arabicPeriod" startAt="5"/>
            </a:pPr>
            <a:r>
              <a:rPr lang="pl-PL" sz="2500" dirty="0">
                <a:solidFill>
                  <a:schemeClr val="tx1"/>
                </a:solidFill>
                <a:latin typeface="Trebuchet MS" panose="020B0603020202020204" pitchFamily="34" charset="0"/>
              </a:rPr>
              <a:t>Nauczyliście się wykorzystywać Internet </a:t>
            </a:r>
          </a:p>
          <a:p>
            <a:pPr marL="0" indent="0">
              <a:buClr>
                <a:srgbClr val="0070C0"/>
              </a:buClr>
              <a:buSzPct val="140000"/>
              <a:buNone/>
            </a:pPr>
            <a:r>
              <a:rPr lang="pl-PL" sz="2500" dirty="0">
                <a:latin typeface="Trebuchet MS" panose="020B0603020202020204" pitchFamily="34" charset="0"/>
              </a:rPr>
              <a:t>     </a:t>
            </a:r>
            <a:r>
              <a:rPr lang="pl-PL" sz="2500" dirty="0">
                <a:solidFill>
                  <a:schemeClr val="tx1"/>
                </a:solidFill>
                <a:latin typeface="Trebuchet MS" panose="020B0603020202020204" pitchFamily="34" charset="0"/>
              </a:rPr>
              <a:t>jako źródło informacji. </a:t>
            </a:r>
          </a:p>
          <a:p>
            <a:pPr marL="514350" indent="-514350">
              <a:buClr>
                <a:srgbClr val="0070C0"/>
              </a:buClr>
              <a:buSzPct val="140000"/>
              <a:buFont typeface="+mj-lt"/>
              <a:buAutoNum type="arabicPeriod" startAt="6"/>
            </a:pPr>
            <a:r>
              <a:rPr lang="pl-PL" sz="2500" dirty="0">
                <a:solidFill>
                  <a:schemeClr val="tx1"/>
                </a:solidFill>
                <a:latin typeface="Trebuchet MS" panose="020B0603020202020204" pitchFamily="34" charset="0"/>
              </a:rPr>
              <a:t>Nauczyliście się opracowywać informacje w różnych formach.</a:t>
            </a:r>
          </a:p>
          <a:p>
            <a:pPr marL="514350" indent="-514350">
              <a:spcAft>
                <a:spcPts val="300"/>
              </a:spcAft>
              <a:buClr>
                <a:srgbClr val="0070C0"/>
              </a:buClr>
              <a:buSzPct val="140000"/>
              <a:buFont typeface="+mj-lt"/>
              <a:buAutoNum type="arabicPeriod" startAt="6"/>
            </a:pPr>
            <a:r>
              <a:rPr lang="pl-PL" sz="2500" dirty="0">
                <a:solidFill>
                  <a:schemeClr val="tx1"/>
                </a:solidFill>
                <a:latin typeface="Trebuchet MS" panose="020B0603020202020204" pitchFamily="34" charset="0"/>
              </a:rPr>
              <a:t>Uczyliście się trudnej sztuki współpracy w grupie. </a:t>
            </a:r>
          </a:p>
          <a:p>
            <a:pPr marL="514350" indent="-514350">
              <a:buClr>
                <a:srgbClr val="0070C0"/>
              </a:buClr>
              <a:buSzPct val="140000"/>
              <a:buFont typeface="+mj-lt"/>
              <a:buAutoNum type="arabicPeriod" startAt="6"/>
            </a:pPr>
            <a:r>
              <a:rPr lang="pl-PL" sz="2500" dirty="0">
                <a:solidFill>
                  <a:schemeClr val="tx1"/>
                </a:solidFill>
                <a:latin typeface="Trebuchet MS" panose="020B0603020202020204" pitchFamily="34" charset="0"/>
              </a:rPr>
              <a:t>Mogliście Waszą pracę zaprezentować na forum klasy i podzielić się swoją wiedzą i umiejętnościami.</a:t>
            </a:r>
          </a:p>
          <a:p>
            <a:pPr marL="514350" indent="-514350">
              <a:buClr>
                <a:srgbClr val="0070C0"/>
              </a:buClr>
              <a:buSzPct val="140000"/>
              <a:buFont typeface="+mj-lt"/>
              <a:buAutoNum type="arabicPeriod" startAt="6"/>
            </a:pPr>
            <a:r>
              <a:rPr lang="pl-PL" sz="2500" dirty="0">
                <a:solidFill>
                  <a:schemeClr val="tx1"/>
                </a:solidFill>
                <a:latin typeface="Trebuchet MS" panose="020B0603020202020204" pitchFamily="34" charset="0"/>
              </a:rPr>
              <a:t>Mogliście wyrazić swoje opinie oraz wysłuchać opinii </a:t>
            </a:r>
            <a:r>
              <a:rPr lang="pl-PL" sz="2500" dirty="0">
                <a:latin typeface="Trebuchet MS" panose="020B0603020202020204" pitchFamily="34" charset="0"/>
              </a:rPr>
              <a:t>i </a:t>
            </a:r>
            <a:r>
              <a:rPr lang="pl-PL" sz="2500" dirty="0">
                <a:solidFill>
                  <a:schemeClr val="tx1"/>
                </a:solidFill>
                <a:latin typeface="Trebuchet MS" panose="020B0603020202020204" pitchFamily="34" charset="0"/>
              </a:rPr>
              <a:t>pomysłów swoich kolegów.</a:t>
            </a:r>
          </a:p>
          <a:p>
            <a:pPr marL="0" indent="0">
              <a:buClr>
                <a:schemeClr val="accent2"/>
              </a:buClr>
              <a:buNone/>
            </a:pPr>
            <a:endParaRPr lang="pl-PL" sz="25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indent="0">
              <a:buClr>
                <a:schemeClr val="accent2"/>
              </a:buClr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0" indent="0">
              <a:buClr>
                <a:schemeClr val="accent2"/>
              </a:buClr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6090" y="0"/>
            <a:ext cx="3762103" cy="212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83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4583" y="323183"/>
            <a:ext cx="10698480" cy="66378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3000" b="1" dirty="0">
                <a:solidFill>
                  <a:schemeClr val="accent3"/>
                </a:solidFill>
                <a:latin typeface="Arial Black" panose="020B0A04020102020204" pitchFamily="34" charset="0"/>
              </a:rPr>
              <a:t>PORADNIK DLA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744583" y="986971"/>
            <a:ext cx="10698480" cy="537028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>
              <a:spcBef>
                <a:spcPts val="475"/>
              </a:spcBef>
            </a:pPr>
            <a:r>
              <a:rPr lang="pl-PL" sz="2400" dirty="0">
                <a:solidFill>
                  <a:srgbClr val="002060"/>
                </a:solidFill>
                <a:latin typeface="Trebuchet MS" pitchFamily="34"/>
              </a:rPr>
              <a:t>Nauczyciel powinien dokładnie przeanalizować treści wspólnie z uczniami, aż do momentu ich zrozumienia przez uczniów. Powinien jednak bardziej służyć im pomocą, radą, wyjaśnieniami, a nie gotowymi rozwiązaniami. Taka metoda będzie dobrą formą wdrażania do samodzielnego działania i twórczego myślenia.</a:t>
            </a:r>
          </a:p>
          <a:p>
            <a:pPr>
              <a:spcBef>
                <a:spcPts val="475"/>
              </a:spcBef>
            </a:pPr>
            <a:r>
              <a:rPr lang="pl-PL" sz="2400" dirty="0">
                <a:solidFill>
                  <a:srgbClr val="002060"/>
                </a:solidFill>
                <a:latin typeface="Trebuchet MS" pitchFamily="34"/>
              </a:rPr>
              <a:t>Podział na grupy może być dokonany według różnych kryteriów, np. ze względu na możliwości poznawcze uczniów, ich umiejętności, zainteresowania, tak aby „równo” rozłożyć siły w poszczególnych grupach.</a:t>
            </a:r>
          </a:p>
          <a:p>
            <a:pPr marL="0" lvl="0" indent="0">
              <a:spcBef>
                <a:spcPts val="475"/>
              </a:spcBef>
              <a:buNone/>
            </a:pPr>
            <a:endParaRPr lang="pl-PL" dirty="0">
              <a:latin typeface="Trebuchet MS" pitchFamily="34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/>
          <a:srcRect t="49200"/>
          <a:stretch/>
        </p:blipFill>
        <p:spPr>
          <a:xfrm>
            <a:off x="7158446" y="4637313"/>
            <a:ext cx="4493623" cy="171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60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2515" y="232230"/>
            <a:ext cx="11059885" cy="64007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3000" b="1" dirty="0">
                <a:solidFill>
                  <a:schemeClr val="accent3"/>
                </a:solidFill>
                <a:latin typeface="Arial Black" panose="020B0A04020102020204" pitchFamily="34" charset="0"/>
              </a:rPr>
              <a:t>PORADNIK DLA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522514" y="872307"/>
            <a:ext cx="11059886" cy="535867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475"/>
              </a:spcBef>
            </a:pPr>
            <a:r>
              <a:rPr lang="pl-PL" sz="2200" dirty="0">
                <a:solidFill>
                  <a:srgbClr val="002060"/>
                </a:solidFill>
                <a:latin typeface="Trebuchet MS" pitchFamily="34"/>
              </a:rPr>
              <a:t>Nauczyciel może pomagać uczniom, gdy pracują w grupach zadając im pytania naprowadzające. Należy pamiętać, że uczą się oni nowego sposobu pracy (procesu).  </a:t>
            </a:r>
          </a:p>
          <a:p>
            <a:pPr>
              <a:spcBef>
                <a:spcPts val="475"/>
              </a:spcBef>
            </a:pPr>
            <a:r>
              <a:rPr lang="pl-PL" sz="2200" dirty="0">
                <a:solidFill>
                  <a:srgbClr val="002060"/>
                </a:solidFill>
                <a:latin typeface="Trebuchet MS" pitchFamily="34"/>
              </a:rPr>
              <a:t>Nauczyciel powinien podawać uczniom konkretne informacje dotyczące oceny ich osiągnięć, zarówno w czasie pracy grupowej, jak i przy podsumowaniu wyników.  </a:t>
            </a:r>
          </a:p>
          <a:p>
            <a:pPr>
              <a:spcBef>
                <a:spcPts val="475"/>
              </a:spcBef>
            </a:pPr>
            <a:r>
              <a:rPr lang="pl-PL" sz="2200" dirty="0">
                <a:solidFill>
                  <a:srgbClr val="002060"/>
                </a:solidFill>
                <a:latin typeface="Trebuchet MS" pitchFamily="34"/>
              </a:rPr>
              <a:t>Czas na realizację projektu powinien być dostosowany do możliwości uczniów. Nie jest z góry narzucony.</a:t>
            </a:r>
          </a:p>
          <a:p>
            <a:pPr>
              <a:spcBef>
                <a:spcPts val="475"/>
              </a:spcBef>
            </a:pPr>
            <a:r>
              <a:rPr lang="pl-PL" sz="2200" dirty="0">
                <a:solidFill>
                  <a:srgbClr val="002060"/>
                </a:solidFill>
                <a:latin typeface="Trebuchet MS" pitchFamily="34"/>
              </a:rPr>
              <a:t>Jako formę wyróżnienia i pozytywnego wzmocnienia proponuje się zaprezentowanie prac uczniów przygotowując wystawę w klasopracowni.</a:t>
            </a:r>
          </a:p>
          <a:p>
            <a:pPr marL="0" lvl="0" indent="0">
              <a:spcBef>
                <a:spcPts val="475"/>
              </a:spcBef>
              <a:buNone/>
            </a:pPr>
            <a:endParaRPr lang="pl-PL" dirty="0">
              <a:latin typeface="Trebuchet MS" pitchFamily="34"/>
            </a:endParaRPr>
          </a:p>
          <a:p>
            <a:pPr marL="0" lvl="0" indent="0">
              <a:spcBef>
                <a:spcPts val="475"/>
              </a:spcBef>
              <a:buNone/>
            </a:pPr>
            <a:endParaRPr lang="pl-PL" dirty="0">
              <a:latin typeface="Trebuchet MS" pitchFamily="34"/>
            </a:endParaRPr>
          </a:p>
          <a:p>
            <a:pPr marL="0" lvl="0" indent="0">
              <a:spcBef>
                <a:spcPts val="475"/>
              </a:spcBef>
              <a:buNone/>
            </a:pPr>
            <a:endParaRPr lang="pl-PL" dirty="0">
              <a:latin typeface="Trebuchet MS" pitchFamily="34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/>
          <a:srcRect t="52188" r="42584" b="5209"/>
          <a:stretch/>
        </p:blipFill>
        <p:spPr>
          <a:xfrm>
            <a:off x="8843554" y="5120640"/>
            <a:ext cx="2860765" cy="148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17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4CF70D-22B9-4F65-9D57-3C9347322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567609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pl-PL" dirty="0"/>
              <a:t>Projekt „</a:t>
            </a:r>
            <a:r>
              <a:rPr lang="pl-PL" b="0" i="0" dirty="0">
                <a:effectLst/>
              </a:rPr>
              <a:t>Innowacyjne narzędzia w edukacji zawodowej dla niesłyszących</a:t>
            </a:r>
            <a:r>
              <a:rPr lang="pl-PL" dirty="0"/>
              <a:t>” korzysta z dofinansowania otrzymanego od Islandii, Liechtensteinu i Norwegii w ramach funduszy EOG. 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2325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411481"/>
            <a:ext cx="4199708" cy="529046"/>
          </a:xfrm>
        </p:spPr>
        <p:txBody>
          <a:bodyPr>
            <a:noAutofit/>
          </a:bodyPr>
          <a:lstStyle/>
          <a:p>
            <a:r>
              <a:rPr lang="pl-PL" sz="4000" dirty="0">
                <a:solidFill>
                  <a:schemeClr val="accent3"/>
                </a:solidFill>
              </a:rPr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61704" y="940527"/>
            <a:ext cx="10816046" cy="4676502"/>
          </a:xfrm>
        </p:spPr>
        <p:txBody>
          <a:bodyPr/>
          <a:lstStyle/>
          <a:p>
            <a:pPr marL="0" indent="0">
              <a:buNone/>
            </a:pPr>
            <a:r>
              <a:rPr lang="pl-PL" sz="2200" dirty="0">
                <a:solidFill>
                  <a:srgbClr val="0070C0"/>
                </a:solidFill>
                <a:latin typeface="Arial Black" panose="020B0A04020102020204" pitchFamily="34" charset="0"/>
              </a:rPr>
              <a:t>Witajcie </a:t>
            </a:r>
            <a:r>
              <a:rPr lang="pl-PL" sz="2200" dirty="0">
                <a:solidFill>
                  <a:srgbClr val="0070C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Zapewne doskonale wiecie, że w czasie dużego bezrobocia wiele firm nie przestrzega praw pracowniczych. Nadmiernie wykorzystują one swoich pracowników, którzy w obawie o utratę pracy godzą się na nieprzestrzeganie przepisów wynikających z kodeksu pracy. </a:t>
            </a:r>
          </a:p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Kodeks pracy dotyczy osób zatrudnionych na podstawie umowy o pracę, dlatego pracodawcy unikają zawierania takich umów z pracownikami i zatrudniają ich w innej formie. Niestety jest to mniej korzystne dla pracownika  </a:t>
            </a:r>
            <a:endParaRPr lang="pl-PL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845" y="0"/>
            <a:ext cx="2344783" cy="169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7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411481"/>
            <a:ext cx="4199708" cy="529046"/>
          </a:xfrm>
        </p:spPr>
        <p:txBody>
          <a:bodyPr>
            <a:noAutofit/>
          </a:bodyPr>
          <a:lstStyle/>
          <a:p>
            <a:r>
              <a:rPr lang="pl-PL" sz="4000" dirty="0">
                <a:solidFill>
                  <a:schemeClr val="accent3"/>
                </a:solidFill>
              </a:rPr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15983" y="809897"/>
            <a:ext cx="10744200" cy="48071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Podobnie młody człowiek wkraczający po raz pierwszy na rynek pracy, który nie zna nawet podstaw prawa pracy, może spotkać się z wielkim rozczarowaniem w kontakcie z pracodawcą.  </a:t>
            </a:r>
          </a:p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Dlatego specjalnie dla was przygotowałam zadanie, dotyczące najważniejszych zagadnień z zakresu prawa pracy. Dowiecie się jakie są prawa i obowiązki zarówno pracownika, jak i pracodawcy. Uzyskacie ważne informacje, których znajomość znacznie ułatwi wam start w nowym miejscu pracy.</a:t>
            </a:r>
          </a:p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Jestem przekonana, że przedstawiona tematyka wzbudzi wśród was duże zainteresowanie.</a:t>
            </a:r>
          </a:p>
          <a:p>
            <a:pPr marL="0" indent="0">
              <a:buNone/>
            </a:pPr>
            <a:r>
              <a:rPr lang="pl-PL" sz="2200" dirty="0">
                <a:solidFill>
                  <a:srgbClr val="0070C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Zaczynamy!   </a:t>
            </a:r>
            <a:endParaRPr lang="pl-PL" sz="22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8083" y="4735288"/>
            <a:ext cx="4705894" cy="145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86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625" y="359228"/>
            <a:ext cx="2621278" cy="646611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chemeClr val="accent3"/>
                </a:solidFill>
              </a:rPr>
              <a:t>zadanie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800" y="1005839"/>
            <a:ext cx="10394707" cy="4532811"/>
          </a:xfrm>
        </p:spPr>
        <p:txBody>
          <a:bodyPr/>
          <a:lstStyle/>
          <a:p>
            <a:pPr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Waszym zadaniem będzie </a:t>
            </a:r>
            <a:r>
              <a:rPr lang="pl-PL" dirty="0">
                <a:solidFill>
                  <a:srgbClr val="00B050"/>
                </a:solidFill>
                <a:latin typeface="Arial Black" panose="020B0A04020102020204" pitchFamily="34" charset="0"/>
              </a:rPr>
              <a:t>opracowanie</a:t>
            </a: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pl-PL" dirty="0">
                <a:solidFill>
                  <a:srgbClr val="00B050"/>
                </a:solidFill>
                <a:latin typeface="Arial Black" panose="020B0A04020102020204" pitchFamily="34" charset="0"/>
              </a:rPr>
              <a:t>wykazu praw i obowiązków pracownika, w tym niepełnosprawnego pracownika oraz praw i obowiązków pracodawcy.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Zadanie możecie przygotować w dowolnej formie, a zatem: plakatu, ulotki informacyjnej, broszury, wystawy, filmiku, </a:t>
            </a:r>
            <a:r>
              <a:rPr lang="pl-PL" dirty="0" err="1">
                <a:solidFill>
                  <a:srgbClr val="002060"/>
                </a:solidFill>
                <a:latin typeface="Arial Black" panose="020B0A04020102020204" pitchFamily="34" charset="0"/>
              </a:rPr>
              <a:t>lapbooka</a:t>
            </a: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, prezentacji multimedialnej i innych.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Pracę możecie wykonać dowolną techniką, wykorzystując: kredki, farby, pisaki, wyklejanki, czy też wydruki prac tworzonych w programach komputerowych.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5429" y="143691"/>
            <a:ext cx="2952205" cy="126709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/>
          <a:srcRect l="25516" t="17198" r="13918" b="9554"/>
          <a:stretch/>
        </p:blipFill>
        <p:spPr>
          <a:xfrm>
            <a:off x="8608422" y="4702627"/>
            <a:ext cx="3069771" cy="169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35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1" y="466997"/>
            <a:ext cx="2828108" cy="489857"/>
          </a:xfrm>
        </p:spPr>
        <p:txBody>
          <a:bodyPr>
            <a:noAutofit/>
          </a:bodyPr>
          <a:lstStyle/>
          <a:p>
            <a:r>
              <a:rPr lang="pl-PL" sz="4000" dirty="0">
                <a:solidFill>
                  <a:schemeClr val="accent3"/>
                </a:solidFill>
              </a:rPr>
              <a:t>zadanie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801" y="956854"/>
            <a:ext cx="10394707" cy="4198929"/>
          </a:xfrm>
        </p:spPr>
        <p:txBody>
          <a:bodyPr>
            <a:normAutofit fontScale="85000" lnSpcReduction="20000"/>
          </a:bodyPr>
          <a:lstStyle/>
          <a:p>
            <a:pPr marL="0" indent="0">
              <a:buClr>
                <a:schemeClr val="accent3"/>
              </a:buClr>
              <a:buNone/>
            </a:pPr>
            <a:endParaRPr lang="pl-PL" sz="2600" dirty="0">
              <a:latin typeface="Arial Black" panose="020B0A04020102020204" pitchFamily="34" charset="0"/>
            </a:endParaRP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pl-PL" sz="2600" dirty="0">
                <a:solidFill>
                  <a:srgbClr val="002060"/>
                </a:solidFill>
                <a:latin typeface="Arial Black" panose="020B0A04020102020204" pitchFamily="34" charset="0"/>
              </a:rPr>
              <a:t> Zadanie wykonajcie w 3–4 osobowych grupach.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pl-PL" sz="2600" dirty="0">
                <a:solidFill>
                  <a:srgbClr val="002060"/>
                </a:solidFill>
                <a:latin typeface="Arial Black" panose="020B0A04020102020204" pitchFamily="34" charset="0"/>
              </a:rPr>
              <a:t> W każdej grupie wybierzcie lidera – koordynatora, który będzie odpowiedzialny za organizację pracy Waszego zespołu i końcowy efekt pracy.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pl-PL" sz="2600" dirty="0">
                <a:solidFill>
                  <a:srgbClr val="002060"/>
                </a:solidFill>
                <a:latin typeface="Arial Black" panose="020B0A04020102020204" pitchFamily="34" charset="0"/>
              </a:rPr>
              <a:t> wszystkie informacje prawne niezbędne do wykonania zadania odszukajcie we wskazanych przeze mnie źródłach internetowych. 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pl-PL" sz="2600" dirty="0">
                <a:solidFill>
                  <a:srgbClr val="002060"/>
                </a:solidFill>
                <a:latin typeface="Arial Black" panose="020B0A04020102020204" pitchFamily="34" charset="0"/>
              </a:rPr>
              <a:t> Na koniec zaprezentujcie efekty swojej pracy Waszym kolegom z klasy i nauczycielowi.</a:t>
            </a:r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3909" y="91440"/>
            <a:ext cx="2200275" cy="121484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print"/>
          <a:srcRect t="52972" r="51507"/>
          <a:stretch/>
        </p:blipFill>
        <p:spPr>
          <a:xfrm>
            <a:off x="8085909" y="4807131"/>
            <a:ext cx="3872667" cy="184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80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22069"/>
            <a:ext cx="2266406" cy="679268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chemeClr val="accent3"/>
                </a:solidFill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800" y="930079"/>
            <a:ext cx="10394707" cy="426424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Aby poprawnie wykonać zadanie, pamiętajcie o odpowiedniej organizacji pracy zespołowej, dokonajcie podziału czynności i zadań w zespole, ostatecznie lider grupy dokona podziału obowiązków na członków zespołu.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Ustalcie formę i technikę przygotowania pracy: sposób ujęcia i zaprezentowania informacji – praca powinna być intersująca i przykuwająca uwagę, papier, kolorystyka, ilustracje, wydruki, programy komputerowe i materiały dostępne w waszej klasopracowni.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pl-PL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457200" indent="-457200">
              <a:buAutoNum type="arabicPeriod"/>
            </a:pPr>
            <a:endParaRPr lang="pl-PL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7634" y="3984171"/>
            <a:ext cx="4467497" cy="229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91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91440"/>
            <a:ext cx="2109650" cy="679269"/>
          </a:xfrm>
        </p:spPr>
        <p:txBody>
          <a:bodyPr>
            <a:normAutofit/>
          </a:bodyPr>
          <a:lstStyle/>
          <a:p>
            <a:r>
              <a:rPr lang="pl-PL" sz="3700" dirty="0">
                <a:solidFill>
                  <a:schemeClr val="accent3"/>
                </a:solidFill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800" y="770710"/>
            <a:ext cx="10394707" cy="447402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Wypiszcie 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przysługujące pracownikowi prawa</a:t>
            </a: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, a także 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jego obowiązki </a:t>
            </a: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wynikające z kodeksu pracy. Wykorzystajcie w tym celu podane przeze mnie zasoby internetowe.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Przygotujcie wykaz 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praw i obowiązków pracownika niepełnosprawnego. </a:t>
            </a: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Pomocne będą wam wskazane źródła internetowe.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Opracujcie 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wykaz przysługujących pracodawcy praw</a:t>
            </a: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, a także 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nałożonych na niego obowiązków. </a:t>
            </a: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Wykorzystajcie podane zasoby internetowe.</a:t>
            </a:r>
            <a:endParaRPr lang="pl-PL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pl-PL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1794" y="4389120"/>
            <a:ext cx="5447212" cy="206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21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91441"/>
            <a:ext cx="2109650" cy="679268"/>
          </a:xfrm>
        </p:spPr>
        <p:txBody>
          <a:bodyPr>
            <a:normAutofit/>
          </a:bodyPr>
          <a:lstStyle/>
          <a:p>
            <a:r>
              <a:rPr lang="pl-PL" sz="3700" dirty="0">
                <a:solidFill>
                  <a:schemeClr val="accent3"/>
                </a:solidFill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800" y="770709"/>
            <a:ext cx="10394707" cy="460387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Opracowane informacje dotyczące praw i obowiązków pracownika i pracodawcy przedstawcie w sposób syntetyczny (całościowy i ogólny) w formie przygotowanej prezentacji, plakatu, ulotki, broszury itp. 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Lider grupy dokona oceny zadań poszczególnych członków zespołu i ich zaangażowania. Pamiętajcie każdy z was pracuje na wspólny efekt końcowy!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Po zakończeniu zadania zaprezentujcie jego efekty na forum klasy.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pl-PL" dirty="0">
                <a:solidFill>
                  <a:srgbClr val="002060"/>
                </a:solidFill>
                <a:latin typeface="Arial Black" panose="020B0A04020102020204" pitchFamily="34" charset="0"/>
              </a:rPr>
              <a:t>Podzielcie się swoimi uwagami – co było ciekawe, co trudne? Udzielcie odpowiedzi na ewentualne pytania nauczyciela i kolegów.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0836" y="4950821"/>
            <a:ext cx="3459609" cy="150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02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298" y="202474"/>
            <a:ext cx="1848393" cy="685800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chemeClr val="accent3"/>
                </a:solidFill>
              </a:rPr>
              <a:t>źródła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82881" y="888274"/>
            <a:ext cx="11534502" cy="4545875"/>
          </a:xfrm>
        </p:spPr>
        <p:txBody>
          <a:bodyPr>
            <a:noAutofit/>
          </a:bodyPr>
          <a:lstStyle/>
          <a:p>
            <a:r>
              <a:rPr lang="pl-PL" sz="1700" dirty="0">
                <a:solidFill>
                  <a:srgbClr val="002060"/>
                </a:solidFill>
                <a:latin typeface="Arial Black" panose="020B0A04020102020204" pitchFamily="34" charset="0"/>
              </a:rPr>
              <a:t>https://www.praca.pl/poradniki/rynek-pracy/prawa-i-obowiazki-pracownika_pr-1919.html</a:t>
            </a:r>
          </a:p>
          <a:p>
            <a:r>
              <a:rPr lang="pl-PL" sz="1700" dirty="0">
                <a:solidFill>
                  <a:srgbClr val="002060"/>
                </a:solidFill>
                <a:latin typeface="Arial Black" panose="020B0A04020102020204" pitchFamily="34" charset="0"/>
              </a:rPr>
              <a:t>https://kadry.infor.pl/kadry/indywidualne_prawo_pracy/odpowiedzialnosc_prawa_i_obowiazki/702302,Podstawowe-obowiazki-pracownika-zawarte-w-Kodeksie-pracy.html</a:t>
            </a:r>
          </a:p>
          <a:p>
            <a:r>
              <a:rPr lang="pl-PL" sz="1700" dirty="0">
                <a:solidFill>
                  <a:srgbClr val="002060"/>
                </a:solidFill>
                <a:latin typeface="Arial Black" panose="020B0A04020102020204" pitchFamily="34" charset="0"/>
              </a:rPr>
              <a:t>https://strefabiznesu.pl/kodeks-pracy-dzial-czwarty-obowiazki-pracodawcy-i-pracownika-art-94-113/ar/c10-14506783</a:t>
            </a:r>
          </a:p>
          <a:p>
            <a:r>
              <a:rPr lang="pl-PL" sz="1700" dirty="0">
                <a:solidFill>
                  <a:srgbClr val="002060"/>
                </a:solidFill>
                <a:latin typeface="Arial Black" panose="020B0A04020102020204" pitchFamily="34" charset="0"/>
              </a:rPr>
              <a:t>https://strefabiznesu.pl/kodeks-pracy-dzial-osmy-uprawnienia-pracownikow-zwiazane-z-rodzicielstwem-art-175-189/ar/c10-14506497</a:t>
            </a:r>
          </a:p>
          <a:p>
            <a:r>
              <a:rPr lang="pl-PL" sz="1700" dirty="0">
                <a:solidFill>
                  <a:srgbClr val="002060"/>
                </a:solidFill>
                <a:latin typeface="Arial Black" panose="020B0A04020102020204" pitchFamily="34" charset="0"/>
              </a:rPr>
              <a:t>https://strefabiznesu.pl/kodeks-pracy-dzial-dziesiaty-bezpieczenstwo-i-higiena-pracy-art-207-237/ar/c10-14506199</a:t>
            </a:r>
          </a:p>
          <a:p>
            <a:r>
              <a:rPr lang="pl-PL" sz="1700" dirty="0">
                <a:solidFill>
                  <a:srgbClr val="002060"/>
                </a:solidFill>
                <a:latin typeface="Arial Black" panose="020B0A04020102020204" pitchFamily="34" charset="0"/>
              </a:rPr>
              <a:t>https://strefabiznesu.pl/kodeks-pracy-dzial-piaty-odpowiedzialnosc-materialna-pracownikow-art-114-127/ar/c10-14506743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8422" y="5185954"/>
            <a:ext cx="3108961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211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Wydarzenie główn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Wydarzenie główne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ydarzenie główn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TM04033927[[fn=Wydarzenie główne]]</Template>
  <TotalTime>691</TotalTime>
  <Words>1231</Words>
  <Application>Microsoft Office PowerPoint</Application>
  <PresentationFormat>Panoramiczny</PresentationFormat>
  <Paragraphs>112</Paragraphs>
  <Slides>17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Impact</vt:lpstr>
      <vt:lpstr>Trebuchet MS</vt:lpstr>
      <vt:lpstr>Wingdings</vt:lpstr>
      <vt:lpstr>Wydarzenie główne</vt:lpstr>
      <vt:lpstr>Arkusz</vt:lpstr>
      <vt:lpstr>Prawo pracy dla każdego pracownika! Znam prawa i obowiązki stron umowy.</vt:lpstr>
      <vt:lpstr>WPROWADZENIE</vt:lpstr>
      <vt:lpstr>WPROWADZENIE</vt:lpstr>
      <vt:lpstr>zadanie</vt:lpstr>
      <vt:lpstr>zadanie</vt:lpstr>
      <vt:lpstr>proces</vt:lpstr>
      <vt:lpstr>proces</vt:lpstr>
      <vt:lpstr>proces</vt:lpstr>
      <vt:lpstr>źródła</vt:lpstr>
      <vt:lpstr>źródła</vt:lpstr>
      <vt:lpstr>EWALUACJA</vt:lpstr>
      <vt:lpstr>EWALUACJA</vt:lpstr>
      <vt:lpstr>Prezentacja programu PowerPoint</vt:lpstr>
      <vt:lpstr>Prezentacja programu PowerPoint</vt:lpstr>
      <vt:lpstr>PORADNIK DLA NAUCZYCIELA</vt:lpstr>
      <vt:lpstr>PORADNIK DLA NAUCZYCIELA</vt:lpstr>
      <vt:lpstr>Projekt „Innowacyjne narzędzia w edukacji zawodowej dla niesłyszących” korzysta z dofinansowania otrzymanego od Islandii, Liechtensteinu i Norwegii w ramach funduszy EOG.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</dc:creator>
  <cp:lastModifiedBy>Dell</cp:lastModifiedBy>
  <cp:revision>193</cp:revision>
  <dcterms:created xsi:type="dcterms:W3CDTF">2020-08-24T15:18:12Z</dcterms:created>
  <dcterms:modified xsi:type="dcterms:W3CDTF">2020-09-13T18:41:45Z</dcterms:modified>
</cp:coreProperties>
</file>