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&amp;ehk=Klw7R29BJf1byNHN21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1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533F54E-9100-4B56-AFFC-3BDF242796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DAB24393-3486-419E-B8C7-38377C6429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6818FFC5-8011-4B0A-A7D9-EF98CC33C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77F4-2BB4-4B6D-BBEE-18502BBBCCA7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90C9A3B-42A6-40A4-89A9-46665F43E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4E4CE49-B8C4-4A78-8B7A-98553CBEB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6B6-AE45-4E8D-A460-832690F778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9687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5C3B9A6-6A79-473F-B074-EAE55C250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CC9A31FB-34DC-4511-824A-35F1A51F1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4CCEADEF-2555-4B0D-927D-7CA205D71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77F4-2BB4-4B6D-BBEE-18502BBBCCA7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AF492211-E689-4716-A97D-3D461D0BA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4EFFB8A8-B2DC-4F9C-878B-87E1489BB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6B6-AE45-4E8D-A460-832690F778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6578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218B7A92-8F93-4684-9D0C-92E0DE1D79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3DD1161F-FED9-4017-BAD2-68C886907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C21D0EAE-9D39-4388-9FA7-C111F36D8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77F4-2BB4-4B6D-BBEE-18502BBBCCA7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8F27632C-A0E7-402B-9D24-DAB50BACD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0A021574-E573-4F9A-9AF4-047EC98C7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6B6-AE45-4E8D-A460-832690F778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4467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25A216C-A070-4705-9611-67E96172A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91BA337-2F24-4B48-8DE0-9A7D6ADA9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1AF53AA0-82F5-45CC-84C9-3EEF9B938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77F4-2BB4-4B6D-BBEE-18502BBBCCA7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697F157B-09D8-42C8-8F6D-B071F6A4F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4738BA94-1DD5-44DB-BB89-FC1F32768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6B6-AE45-4E8D-A460-832690F778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0238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76C3DA9-A83A-47A6-99C0-A9A416F83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E08C861B-C65A-411D-9AC1-FAFF0A125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5096453-B301-405E-886A-7795A81DF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77F4-2BB4-4B6D-BBEE-18502BBBCCA7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D2B9769C-5AC7-4E1A-9E97-4C8DA6E0D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00267824-8280-43DA-A73E-6993B3048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6B6-AE45-4E8D-A460-832690F778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911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26B49D1-77D5-4419-95CB-9476B85DA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8A12F62-5835-4DEF-9165-14D56BAF9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51F87D48-E718-4A04-8805-3618B8ED0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5C05DAC4-88B5-4F06-9AA7-5467C0550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77F4-2BB4-4B6D-BBEE-18502BBBCCA7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0AAD42F6-8599-447D-BE8F-EC1F65444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A0D58D37-ED6D-417F-AB41-A6D23860D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6B6-AE45-4E8D-A460-832690F778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1575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92D3FE9-54D9-4B3A-AADC-8F2FC55B6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7FC52B00-BBC6-47D3-8FA5-7887E5440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9DDBEA02-3FBF-400A-B53E-19B34054E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88AA3984-F9D7-4055-A60F-3D94213FF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F420FB1A-C3F4-4FA9-8B14-73E83A3DC5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B4DAE84C-276C-4ADF-BE3A-395E0486A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77F4-2BB4-4B6D-BBEE-18502BBBCCA7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77DECB9A-779A-4FB9-8626-23FCC6E01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48DB71F8-DC5A-4FF5-BECE-64206E662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6B6-AE45-4E8D-A460-832690F778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86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525D999-FE73-427D-BB85-A55CDE787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797D8623-18E0-4F52-B355-4A01A66E6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77F4-2BB4-4B6D-BBEE-18502BBBCCA7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7CAE1631-017E-4766-972C-DA9E11165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D4C96AA7-47EC-4AAA-A74E-1CCF009FF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6B6-AE45-4E8D-A460-832690F778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1072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F67F453C-F8DC-4C62-BAF0-8211BA63C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77F4-2BB4-4B6D-BBEE-18502BBBCCA7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5148B0B9-4ACD-423A-A160-925DD0FF7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5F5AB9F4-6893-4FAC-9385-57B24DA00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6B6-AE45-4E8D-A460-832690F778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7851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1A778AF-FCC2-4893-AE8B-2CC4C934D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05B5B70-656A-44B8-93F0-C88C1400D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EC29A780-1D87-4676-84D6-F8FF2B51B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D69D682E-C1C3-4EC6-B34B-4515D688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77F4-2BB4-4B6D-BBEE-18502BBBCCA7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29A8F4D3-01C4-4A1E-AA6A-03B8D8071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BF6A8735-A873-4B1D-9267-0737B7BE6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6B6-AE45-4E8D-A460-832690F778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591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EA04D23-B9E1-457C-9C2B-6C97E3287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F6D287C4-11B5-4794-89CB-248EAEAB7A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066C9819-C162-46BF-9629-AF5B91E7C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883FE469-B3BB-4F91-8FCB-DC570017F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77F4-2BB4-4B6D-BBEE-18502BBBCCA7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56BB7742-8273-4888-B67D-973F80F3E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DA9E4200-7B48-41A8-9D70-DFCBC943F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6B6-AE45-4E8D-A460-832690F778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8680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24CC29DB-1286-4B43-BFF8-16E594CCF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3E1167CB-AE8D-486F-A25E-E1E60C4D8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39B2D60D-9965-4B97-82ED-1B9DA0E7F4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877F4-2BB4-4B6D-BBEE-18502BBBCCA7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C185B283-C1A5-4A0B-8ED9-F160437FC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F08197D5-54A3-47D5-81A7-4645F2388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56B6-AE45-4E8D-A460-832690F778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712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&amp;ehk=Klw7R29BJf1byNHN21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p3gora.pcdn.edu.pl/bezpieczny%20internet.htm" TargetMode="External"/><Relationship Id="rId3" Type="http://schemas.openxmlformats.org/officeDocument/2006/relationships/hyperlink" Target="http://www.bezpieczneinterneciaki.pl/internetowe-zagrozenia-dzieci-i-mlodziezy/" TargetMode="External"/><Relationship Id="rId7" Type="http://schemas.openxmlformats.org/officeDocument/2006/relationships/hyperlink" Target="http://www.sieciaki.pl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pl/search?q=NIEBEZPIECZE&#323;STWA+W+SIECI&amp;client=firefox-b-ab&amp;tbm=isch&amp;tbo=u&amp;source=univ&amp;sa=X&amp;ved=0ahUKEwjx7JrJwNDQAhUpK8AKHckJAosQsAQINw&amp;biw=1272&amp;bih=639" TargetMode="External"/><Relationship Id="rId5" Type="http://schemas.openxmlformats.org/officeDocument/2006/relationships/hyperlink" Target="https://www.google.pl/search?q=NIEBEZPIECZE&#323;STWA+W+SIECI&amp;client=firefox-b-ab&amp;tbm=isch&amp;tbo=u&amp;source=univ&amp;sa=X&amp;ved=0ahUKEwjx7JrJwNDQAhUpK8AKHckJAosQsAQINw&amp;biw=1272&amp;bih=639#imgrc=ca94-STp2Rn1pM%3A" TargetMode="External"/><Relationship Id="rId10" Type="http://schemas.openxmlformats.org/officeDocument/2006/relationships/hyperlink" Target="http://www.helpline.org.pl/" TargetMode="External"/><Relationship Id="rId4" Type="http://schemas.openxmlformats.org/officeDocument/2006/relationships/hyperlink" Target="http://sciaga.pl/tekst/65097-66-zagrozenia_w_internecie" TargetMode="External"/><Relationship Id="rId9" Type="http://schemas.openxmlformats.org/officeDocument/2006/relationships/hyperlink" Target="http://bibl.zsceglow.pl/index.php/blizej-komputera/netykieta-i-nie-tylko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 Green apples, laptop and mobile phone">
            <a:extLst>
              <a:ext uri="{FF2B5EF4-FFF2-40B4-BE49-F238E27FC236}">
                <a16:creationId xmlns:a16="http://schemas.microsoft.com/office/drawing/2014/main" xmlns="" id="{2ED1A0E5-3491-45BA-81ED-2CCF5C70A2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" r="2" b="31306"/>
          <a:stretch/>
        </p:blipFill>
        <p:spPr bwMode="auto">
          <a:xfrm>
            <a:off x="7512384" y="2903333"/>
            <a:ext cx="4679616" cy="1977334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ytuł 4">
            <a:extLst>
              <a:ext uri="{FF2B5EF4-FFF2-40B4-BE49-F238E27FC236}">
                <a16:creationId xmlns:a16="http://schemas.microsoft.com/office/drawing/2014/main" xmlns="" id="{4F48ED2E-6ACB-425E-AF2C-AAFD6F2C7B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6400" y="4357688"/>
            <a:ext cx="10515600" cy="1325562"/>
          </a:xfrm>
        </p:spPr>
        <p:txBody>
          <a:bodyPr>
            <a:normAutofit/>
          </a:bodyPr>
          <a:lstStyle/>
          <a:p>
            <a:r>
              <a:rPr lang="pl-P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BĄDŹ BEZPIECZNY </a:t>
            </a:r>
            <a:br>
              <a:rPr lang="pl-PL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 INTERNECIE</a:t>
            </a:r>
            <a:endParaRPr lang="pl-P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C00B7B79-ED25-4D9A-9744-FC039882061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016125"/>
            <a:ext cx="5097463" cy="4065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pl-PL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Web Quest jest przeznaczony dla III klasy gimnazjum jako pomoc w zajęciach informatycznych.</a:t>
            </a:r>
          </a:p>
          <a:p>
            <a:pPr marL="0" indent="0">
              <a:buNone/>
            </a:pPr>
            <a:r>
              <a:rPr lang="pl-PL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pl-PL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2000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Autor projektu: Sabina Folwarska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09160E19-6864-406E-9133-2F59F919C6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38"/>
            <a:ext cx="12192000" cy="250297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1" y="630078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172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C0CD12C-8DAB-4BBA-AD29-6181233E2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rgbClr val="0070C0"/>
                </a:solidFill>
              </a:rPr>
              <a:t>EWALUACJA</a:t>
            </a:r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xmlns="" id="{8A697328-50B1-4956-A40E-81CC2D808C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899430"/>
              </p:ext>
            </p:extLst>
          </p:nvPr>
        </p:nvGraphicFramePr>
        <p:xfrm>
          <a:off x="838200" y="1825625"/>
          <a:ext cx="10515600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293620605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141563636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97847721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36657930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5355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800" b="1" i="0" u="none" strike="noStrike" kern="1200" dirty="0">
                        <a:latin typeface="Arial" pitchFamily="18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1" i="0" u="none" strike="noStrike" kern="120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Zaangażowanie grupy w pracę  </a:t>
                      </a:r>
                      <a:br>
                        <a:rPr lang="pl-PL" sz="1800" b="1" i="0" u="none" strike="noStrike" kern="120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</a:br>
                      <a:r>
                        <a:rPr lang="pl-PL" sz="1800" b="1" i="0" u="none" strike="noStrike" kern="120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i</a:t>
                      </a:r>
                      <a:br>
                        <a:rPr lang="pl-PL" sz="1800" b="1" i="0" u="none" strike="noStrike" kern="120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</a:br>
                      <a:r>
                        <a:rPr lang="pl-PL" sz="1800" b="1" i="0" u="none" strike="noStrike" kern="120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 umiejętność współpracy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Brak zaangażowania wszystkich członków grupy w pracę </a:t>
                      </a:r>
                      <a:br>
                        <a:rPr lang="pl-PL" sz="1800" b="0" i="0" u="none" strike="noStrike" kern="120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</a:br>
                      <a:r>
                        <a:rPr lang="pl-PL" sz="1800" b="0" i="0" u="none" strike="noStrike" kern="120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i kreatywną współpracę.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Dobre zaangażowanie w pracę wszystkich członków grupy. Umiejętność współpracy na zadawalającym poziomie.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Pełne zaangażowanie w pracę wszystkich członków grupy. Wzajemne motywowanie się do pracy. Umiejętność współpracy w grupie na wysokim poziomie.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98600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800" b="1" i="0" u="none" strike="noStrike" kern="1200">
                        <a:latin typeface="Arial" pitchFamily="18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1" i="0" u="none" strike="noStrike" kern="120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Prezentacja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Prezentacja tylko odczytana. Brak odpowiedzi na pytania sprawdzające ze strony nauczyciela.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Prezentacja częściowo wygłaszana z pamięci, częściowo odczytana. Brak zadawalającej odpowiedzi na pytania sprawdzające nauczyciela.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Prezentacja wygłoszona z pamięci. Poprawne odpowiedzi na pytania sprawdzające nauczyciela.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1627455"/>
                  </a:ext>
                </a:extLst>
              </a:tr>
            </a:tbl>
          </a:graphicData>
        </a:graphic>
      </p:graphicFrame>
      <p:pic>
        <p:nvPicPr>
          <p:cNvPr id="5" name="Picture 2" descr="camse_cup_2014-3005">
            <a:extLst>
              <a:ext uri="{FF2B5EF4-FFF2-40B4-BE49-F238E27FC236}">
                <a16:creationId xmlns:a16="http://schemas.microsoft.com/office/drawing/2014/main" xmlns="" id="{690512F9-0B02-4ABA-BF5A-04D18C34F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850" y="281818"/>
            <a:ext cx="1581150" cy="149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619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B9795F6-4745-4DDA-9641-86537B0E0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EWALUACJA</a:t>
            </a:r>
            <a:r>
              <a:rPr lang="pl-PL" dirty="0"/>
              <a:t> - OCENA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xmlns="" id="{961B7A34-BA3B-4305-97FD-A85EB4F079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588730"/>
              </p:ext>
            </p:extLst>
          </p:nvPr>
        </p:nvGraphicFramePr>
        <p:xfrm>
          <a:off x="838200" y="1825625"/>
          <a:ext cx="1051560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5326">
                  <a:extLst>
                    <a:ext uri="{9D8B030D-6E8A-4147-A177-3AD203B41FA5}">
                      <a16:colId xmlns:a16="http://schemas.microsoft.com/office/drawing/2014/main" xmlns="" val="907188457"/>
                    </a:ext>
                  </a:extLst>
                </a:gridCol>
                <a:gridCol w="7300274">
                  <a:extLst>
                    <a:ext uri="{9D8B030D-6E8A-4147-A177-3AD203B41FA5}">
                      <a16:colId xmlns:a16="http://schemas.microsoft.com/office/drawing/2014/main" xmlns="" val="29203065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PUNKTY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OCENA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5956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+mj-lt"/>
                        </a:rPr>
                        <a:t>&lt;4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+mj-lt"/>
                        </a:rPr>
                        <a:t>niedostateczna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4161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+mj-lt"/>
                        </a:rPr>
                        <a:t>4-5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+mj-lt"/>
                        </a:rPr>
                        <a:t>dopuszczająca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137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+mj-lt"/>
                        </a:rPr>
                        <a:t>6-7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+mj-lt"/>
                        </a:rPr>
                        <a:t>dostateczna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1088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+mj-lt"/>
                        </a:rPr>
                        <a:t>8-9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+mj-lt"/>
                        </a:rPr>
                        <a:t>dobra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0618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+mj-lt"/>
                        </a:rPr>
                        <a:t>10-11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+mj-lt"/>
                        </a:rPr>
                        <a:t>bardzo dobra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8388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+mj-lt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+mj-lt"/>
                        </a:rPr>
                        <a:t>celująca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488780"/>
                  </a:ext>
                </a:extLst>
              </a:tr>
            </a:tbl>
          </a:graphicData>
        </a:graphic>
      </p:graphicFrame>
      <p:pic>
        <p:nvPicPr>
          <p:cNvPr id="5" name="Picture 2" descr="camse_cup_2014-3005">
            <a:extLst>
              <a:ext uri="{FF2B5EF4-FFF2-40B4-BE49-F238E27FC236}">
                <a16:creationId xmlns:a16="http://schemas.microsoft.com/office/drawing/2014/main" xmlns="" id="{EA198212-B4CB-4AF8-A2F5-34B1D1AC0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25" y="0"/>
            <a:ext cx="1581150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890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owa, Bird, Nature, Eyes, Animals, Beak, Eye, Peck">
            <a:extLst>
              <a:ext uri="{FF2B5EF4-FFF2-40B4-BE49-F238E27FC236}">
                <a16:creationId xmlns:a16="http://schemas.microsoft.com/office/drawing/2014/main" xmlns="" id="{5714DAC6-D48D-4EBF-8223-8FE03F1C4B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3" r="11480" b="-2"/>
          <a:stretch/>
        </p:blipFill>
        <p:spPr bwMode="auto">
          <a:xfrm>
            <a:off x="799188" y="1904281"/>
            <a:ext cx="3374810" cy="427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6881E42-A55C-4EAE-B773-70D483EE7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b="1"/>
              <a:t>KONKLUZJA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DBD121E-6FCA-4724-928E-4821A2ADC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008" y="1825625"/>
            <a:ext cx="6717792" cy="4351338"/>
          </a:xfrm>
        </p:spPr>
        <p:txBody>
          <a:bodyPr>
            <a:norm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pl-PL" sz="2000">
                <a:latin typeface="Trebuchet MS" pitchFamily="34"/>
              </a:rPr>
              <a:t>    Jakie korzyści osiągnęliście z realizacji tego projektu?</a:t>
            </a:r>
          </a:p>
          <a:p>
            <a:pPr marL="0" lvl="0" indent="0">
              <a:buNone/>
            </a:pPr>
            <a:r>
              <a:rPr lang="pl-PL" sz="2000">
                <a:latin typeface="Trebuchet MS" pitchFamily="34"/>
              </a:rPr>
              <a:t>1.Zapoznaliście się z zagrożeniami, na jakie można natrafić w Internecie.</a:t>
            </a:r>
          </a:p>
          <a:p>
            <a:pPr marL="0" lvl="0" indent="0">
              <a:buNone/>
            </a:pPr>
            <a:r>
              <a:rPr lang="pl-PL" sz="2000">
                <a:latin typeface="Trebuchet MS" pitchFamily="34"/>
              </a:rPr>
              <a:t>2.Poznaliście sposoby  radzenia sobie w sytuacji, gdy natraficie na zagrożenia w Internecie.</a:t>
            </a:r>
          </a:p>
          <a:p>
            <a:pPr marL="0" lvl="0" indent="0">
              <a:buNone/>
            </a:pPr>
            <a:r>
              <a:rPr lang="pl-PL" sz="2000">
                <a:latin typeface="Trebuchet MS" pitchFamily="34"/>
              </a:rPr>
              <a:t>3.Zapoznaliście się z zasadami kulturalnego korzystania z Internetu.</a:t>
            </a:r>
          </a:p>
          <a:p>
            <a:pPr marL="0" lvl="0" indent="0">
              <a:buNone/>
            </a:pPr>
            <a:r>
              <a:rPr lang="pl-PL" sz="2000">
                <a:latin typeface="Trebuchet MS" pitchFamily="34"/>
              </a:rPr>
              <a:t>4.Nauczyliście się wykorzystywać Internet jako źródło informacji.</a:t>
            </a:r>
          </a:p>
          <a:p>
            <a:pPr marL="0" lvl="0" indent="0">
              <a:buNone/>
            </a:pPr>
            <a:r>
              <a:rPr lang="pl-PL" sz="2000">
                <a:latin typeface="Trebuchet MS" pitchFamily="34"/>
              </a:rPr>
              <a:t>5.Nauczyliście się opracowywać te informacje </a:t>
            </a:r>
            <a:br>
              <a:rPr lang="pl-PL" sz="2000">
                <a:latin typeface="Trebuchet MS" pitchFamily="34"/>
              </a:rPr>
            </a:br>
            <a:r>
              <a:rPr lang="pl-PL" sz="2000">
                <a:latin typeface="Trebuchet MS" pitchFamily="34"/>
              </a:rPr>
              <a:t>w różnych formach.</a:t>
            </a:r>
          </a:p>
          <a:p>
            <a:pPr marL="0" lvl="0" indent="0">
              <a:buNone/>
            </a:pPr>
            <a:r>
              <a:rPr lang="pl-PL" sz="2000">
                <a:latin typeface="Trebuchet MS" pitchFamily="34"/>
              </a:rPr>
              <a:t>6.Uczyliście się trudnej sztuki współpracy w grupie.</a:t>
            </a:r>
          </a:p>
          <a:p>
            <a:endParaRPr lang="pl-PL" sz="2000"/>
          </a:p>
        </p:txBody>
      </p:sp>
    </p:spTree>
    <p:extLst>
      <p:ext uri="{BB962C8B-B14F-4D97-AF65-F5344CB8AC3E}">
        <p14:creationId xmlns:p14="http://schemas.microsoft.com/office/powerpoint/2010/main" val="776471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owa, Bird, Nature, Eyes, Animals, Beak, Eye, Peck">
            <a:extLst>
              <a:ext uri="{FF2B5EF4-FFF2-40B4-BE49-F238E27FC236}">
                <a16:creationId xmlns:a16="http://schemas.microsoft.com/office/drawing/2014/main" xmlns="" id="{F6B334BF-90FB-4899-A593-4920A9C8E7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r="4964" b="-1"/>
          <a:stretch/>
        </p:blipFill>
        <p:spPr bwMode="auto">
          <a:xfrm>
            <a:off x="1000434" y="1904283"/>
            <a:ext cx="3173564" cy="344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B25F204-F417-419C-9F92-D08CC1A6E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b="1"/>
              <a:t>KONKLUZJA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73A75DD-B610-4C7A-B41D-85310E1B9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0658" y="1825625"/>
            <a:ext cx="6703142" cy="4351338"/>
          </a:xfrm>
        </p:spPr>
        <p:txBody>
          <a:bodyPr>
            <a:normAutofit/>
          </a:bodyPr>
          <a:lstStyle/>
          <a:p>
            <a:pPr marL="0" lvl="0" indent="0">
              <a:spcBef>
                <a:spcPts val="400"/>
              </a:spcBef>
              <a:buNone/>
            </a:pPr>
            <a:r>
              <a:rPr lang="pl-PL" sz="2400">
                <a:latin typeface="Trebuchet MS" pitchFamily="34"/>
              </a:rPr>
              <a:t>7.Mogliście poćwiczyć prezentowanie zebranych informacji Waszym kolegom.</a:t>
            </a:r>
          </a:p>
          <a:p>
            <a:pPr marL="0" lvl="0" indent="0">
              <a:spcBef>
                <a:spcPts val="400"/>
              </a:spcBef>
              <a:buNone/>
            </a:pPr>
            <a:endParaRPr lang="pl-PL" sz="2400">
              <a:latin typeface="Trebuchet MS" pitchFamily="34"/>
            </a:endParaRPr>
          </a:p>
          <a:p>
            <a:pPr marL="0" lvl="0" indent="0">
              <a:spcBef>
                <a:spcPts val="400"/>
              </a:spcBef>
              <a:buNone/>
            </a:pPr>
            <a:r>
              <a:rPr lang="pl-PL" sz="2400">
                <a:latin typeface="Trebuchet MS" pitchFamily="34"/>
              </a:rPr>
              <a:t>8.Mogliście się poczuć w pełni odpowiedzialni za zdobywanie wiedzy.</a:t>
            </a:r>
          </a:p>
          <a:p>
            <a:pPr marL="0" lvl="0" indent="0">
              <a:spcBef>
                <a:spcPts val="400"/>
              </a:spcBef>
              <a:buNone/>
            </a:pPr>
            <a:endParaRPr lang="pl-PL" sz="2400">
              <a:latin typeface="Trebuchet MS" pitchFamily="34"/>
            </a:endParaRPr>
          </a:p>
          <a:p>
            <a:pPr marL="0" lvl="0" indent="0">
              <a:spcBef>
                <a:spcPts val="400"/>
              </a:spcBef>
              <a:buNone/>
            </a:pPr>
            <a:r>
              <a:rPr lang="pl-PL" sz="2400">
                <a:latin typeface="Trebuchet MS" pitchFamily="34"/>
              </a:rPr>
              <a:t>9. Wasza praca może posłużyć innym osobom </a:t>
            </a:r>
            <a:br>
              <a:rPr lang="pl-PL" sz="2400">
                <a:latin typeface="Trebuchet MS" pitchFamily="34"/>
              </a:rPr>
            </a:br>
            <a:r>
              <a:rPr lang="pl-PL" sz="2400">
                <a:latin typeface="Trebuchet MS" pitchFamily="34"/>
              </a:rPr>
              <a:t>z Waszej szkoły i nie tylko.</a:t>
            </a:r>
          </a:p>
          <a:p>
            <a:endParaRPr lang="pl-PL" sz="2400"/>
          </a:p>
        </p:txBody>
      </p:sp>
    </p:spTree>
    <p:extLst>
      <p:ext uri="{BB962C8B-B14F-4D97-AF65-F5344CB8AC3E}">
        <p14:creationId xmlns:p14="http://schemas.microsoft.com/office/powerpoint/2010/main" val="3115045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3665" y="640080"/>
            <a:ext cx="4017264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29781" y="806357"/>
            <a:ext cx="3685032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End">
            <a:extLst>
              <a:ext uri="{FF2B5EF4-FFF2-40B4-BE49-F238E27FC236}">
                <a16:creationId xmlns:a16="http://schemas.microsoft.com/office/drawing/2014/main" xmlns="" id="{7F519F27-44C0-440E-B413-41C425FF7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5" r="28389" b="-1"/>
          <a:stretch/>
        </p:blipFill>
        <p:spPr bwMode="auto">
          <a:xfrm>
            <a:off x="1149821" y="1126397"/>
            <a:ext cx="3044952" cy="428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3AB669F-CDA2-4957-8FE2-F8C73C010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731" y="806357"/>
            <a:ext cx="5285791" cy="1188720"/>
          </a:xfrm>
          <a:ln w="31750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ctr"/>
            <a:r>
              <a:rPr lang="pl-PL" sz="3200" b="1">
                <a:solidFill>
                  <a:srgbClr val="FFFFFF"/>
                </a:solidFill>
              </a:rPr>
              <a:t>PORADNIK DLA NAUCZYCIELA</a:t>
            </a:r>
            <a:endParaRPr lang="pl-PL" sz="3200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BA74DF9-5AF9-4CCC-92CB-E8126ED37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730" y="2219325"/>
            <a:ext cx="5285792" cy="3957638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475"/>
              </a:spcBef>
              <a:spcAft>
                <a:spcPts val="600"/>
              </a:spcAft>
              <a:buNone/>
            </a:pPr>
            <a:r>
              <a:rPr lang="pl-PL" sz="1700" dirty="0">
                <a:solidFill>
                  <a:srgbClr val="FFFFFF"/>
                </a:solidFill>
              </a:rPr>
              <a:t>1. Podział na grupy może być dokonany według innych kryteriów, np. ze względu na możliwości poznawcze uczniów, ich umiejętności, zainteresowania, tak aby „równo” rozłożyć siły w poszczególnych grupach.</a:t>
            </a:r>
          </a:p>
          <a:p>
            <a:pPr lvl="0" algn="just">
              <a:spcBef>
                <a:spcPts val="475"/>
              </a:spcBef>
              <a:spcAft>
                <a:spcPts val="600"/>
              </a:spcAft>
            </a:pPr>
            <a:endParaRPr lang="pl-PL" sz="1700" dirty="0">
              <a:solidFill>
                <a:srgbClr val="FFFFFF"/>
              </a:solidFill>
            </a:endParaRPr>
          </a:p>
          <a:p>
            <a:pPr marL="0" lvl="0" indent="0" algn="just">
              <a:spcBef>
                <a:spcPts val="475"/>
              </a:spcBef>
              <a:spcAft>
                <a:spcPts val="600"/>
              </a:spcAft>
              <a:buNone/>
            </a:pPr>
            <a:r>
              <a:rPr lang="pl-PL" sz="1700" dirty="0">
                <a:solidFill>
                  <a:srgbClr val="FFFFFF"/>
                </a:solidFill>
              </a:rPr>
              <a:t>2. Forma opracowania informacji nie musi być z góry narzucona. Każda z grup może wybrać tę formę, która jej najbardziej odpowiada, w której czuje się dobrze.</a:t>
            </a:r>
          </a:p>
          <a:p>
            <a:pPr lvl="0" algn="just">
              <a:spcBef>
                <a:spcPts val="475"/>
              </a:spcBef>
              <a:spcAft>
                <a:spcPts val="600"/>
              </a:spcAft>
            </a:pPr>
            <a:endParaRPr lang="pl-PL" sz="1700" dirty="0">
              <a:solidFill>
                <a:srgbClr val="FFFFFF"/>
              </a:solidFill>
            </a:endParaRPr>
          </a:p>
          <a:p>
            <a:pPr marL="0" lvl="0" indent="0" algn="just">
              <a:spcBef>
                <a:spcPts val="475"/>
              </a:spcBef>
              <a:spcAft>
                <a:spcPts val="600"/>
              </a:spcAft>
              <a:buNone/>
            </a:pPr>
            <a:r>
              <a:rPr lang="pl-PL" sz="1700" dirty="0">
                <a:solidFill>
                  <a:srgbClr val="FFFFFF"/>
                </a:solidFill>
              </a:rPr>
              <a:t>3. Czas na realizację projektu powinien być dostosowany do możliwości uczniów. Nauczyciel po zapoznaniu się</a:t>
            </a:r>
            <a:br>
              <a:rPr lang="pl-PL" sz="1700" dirty="0">
                <a:solidFill>
                  <a:srgbClr val="FFFFFF"/>
                </a:solidFill>
              </a:rPr>
            </a:br>
            <a:r>
              <a:rPr lang="pl-PL" sz="1700" dirty="0">
                <a:solidFill>
                  <a:srgbClr val="FFFFFF"/>
                </a:solidFill>
              </a:rPr>
              <a:t> z WQ określi potrzebny czas na jego realizację.</a:t>
            </a:r>
          </a:p>
          <a:p>
            <a:pPr lvl="0" algn="just">
              <a:spcBef>
                <a:spcPts val="475"/>
              </a:spcBef>
              <a:spcAft>
                <a:spcPts val="600"/>
              </a:spcAft>
            </a:pPr>
            <a:endParaRPr lang="pl-PL" sz="1700" dirty="0">
              <a:solidFill>
                <a:srgbClr val="FFFFFF"/>
              </a:solidFill>
            </a:endParaRPr>
          </a:p>
          <a:p>
            <a:endParaRPr lang="pl-PL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241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End">
            <a:extLst>
              <a:ext uri="{FF2B5EF4-FFF2-40B4-BE49-F238E27FC236}">
                <a16:creationId xmlns:a16="http://schemas.microsoft.com/office/drawing/2014/main" xmlns="" id="{B1CD9C4A-B24A-4716-8880-33AE828F37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5" r="28389" b="-1"/>
          <a:stretch/>
        </p:blipFill>
        <p:spPr bwMode="auto">
          <a:xfrm>
            <a:off x="539223" y="4404412"/>
            <a:ext cx="1441412" cy="203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FDA801C-8A84-46EB-975B-779C7812A6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48774" y="2869324"/>
            <a:ext cx="4785020" cy="771816"/>
          </a:xfrm>
          <a:ln w="317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l-PL" sz="3200" dirty="0"/>
              <a:t>PORADNIK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819747B-5E1F-4A9A-BDFB-0F8F9954C7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65131" y="4167972"/>
            <a:ext cx="9827172" cy="250297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spcBef>
                <a:spcPts val="475"/>
              </a:spcBef>
              <a:spcAft>
                <a:spcPts val="600"/>
              </a:spcAft>
              <a:buNone/>
            </a:pPr>
            <a:r>
              <a:rPr lang="pl-PL" sz="1700" dirty="0"/>
              <a:t>4. Można też wprowadzić anonimową ocenę zaprezentowanej pracy danej grupy przez uczniów </a:t>
            </a:r>
            <a:br>
              <a:rPr lang="pl-PL" sz="1700" dirty="0"/>
            </a:br>
            <a:r>
              <a:rPr lang="pl-PL" sz="1700" dirty="0"/>
              <a:t>z innych grup</a:t>
            </a:r>
            <a:r>
              <a:rPr lang="pl-PL" sz="1700" dirty="0" smtClean="0"/>
              <a:t>.</a:t>
            </a:r>
            <a:endParaRPr lang="pl-PL" sz="1700" dirty="0"/>
          </a:p>
          <a:p>
            <a:pPr marL="0" lvl="0" indent="0" algn="just">
              <a:spcBef>
                <a:spcPts val="475"/>
              </a:spcBef>
              <a:spcAft>
                <a:spcPts val="600"/>
              </a:spcAft>
              <a:buNone/>
            </a:pPr>
            <a:r>
              <a:rPr lang="pl-PL" sz="1700" dirty="0"/>
              <a:t>5. Dobrze byłoby rozpowszechnić na terenie szkoły powstałe opracowania, aby uczniowie widzieli, że ich praca ma praktyczne zastosowanie</a:t>
            </a:r>
            <a:r>
              <a:rPr lang="pl-PL" sz="1700" dirty="0" smtClean="0"/>
              <a:t>.</a:t>
            </a:r>
            <a:endParaRPr lang="pl-PL" sz="1700" dirty="0"/>
          </a:p>
          <a:p>
            <a:pPr marL="0" lvl="0" indent="0" algn="just">
              <a:spcBef>
                <a:spcPts val="475"/>
              </a:spcBef>
              <a:spcAft>
                <a:spcPts val="600"/>
              </a:spcAft>
              <a:buNone/>
            </a:pPr>
            <a:r>
              <a:rPr lang="pl-PL" sz="1700" dirty="0"/>
              <a:t>6 .Nauczyciel powinien wcześniej przejrzeć zaproponowane źródła i w razie potrzeby dokonać ich selekcji, ograniczenia lub wyeksponowania najbardziej przydatnych lub przystępnych treści.</a:t>
            </a:r>
          </a:p>
          <a:p>
            <a:pPr marL="0" lvl="0" indent="0">
              <a:spcBef>
                <a:spcPts val="475"/>
              </a:spcBef>
              <a:spcAft>
                <a:spcPts val="600"/>
              </a:spcAft>
              <a:buNone/>
            </a:pPr>
            <a:endParaRPr lang="pl-PL" sz="1700" dirty="0">
              <a:solidFill>
                <a:srgbClr val="FFFFFF"/>
              </a:solidFill>
            </a:endParaRPr>
          </a:p>
          <a:p>
            <a:pPr marL="0" lvl="0" indent="0">
              <a:spcBef>
                <a:spcPts val="475"/>
              </a:spcBef>
              <a:spcAft>
                <a:spcPts val="600"/>
              </a:spcAft>
              <a:buNone/>
            </a:pPr>
            <a:endParaRPr lang="pl-PL" sz="1700" dirty="0">
              <a:solidFill>
                <a:srgbClr val="FFFFFF"/>
              </a:solidFill>
            </a:endParaRPr>
          </a:p>
          <a:p>
            <a:endParaRPr lang="pl-PL" sz="1700" dirty="0">
              <a:solidFill>
                <a:srgbClr val="FFFFFF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F4EDD886-FE3B-4D41-AEDA-C819EFA9CC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50297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746" y="630078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929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Smiling woman working on computer">
            <a:extLst>
              <a:ext uri="{FF2B5EF4-FFF2-40B4-BE49-F238E27FC236}">
                <a16:creationId xmlns:a16="http://schemas.microsoft.com/office/drawing/2014/main" xmlns="" id="{F22D0675-D634-41D5-9DD4-E1D493E861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6" r="31315" b="-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6E59D9E-50BF-426C-BBCD-444D07333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pl-PL" b="1" dirty="0"/>
              <a:t>WPROWADZENIE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4662D02-D96D-4321-B0E9-55EE49906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pl-PL" sz="1900" b="1" dirty="0"/>
              <a:t>Witajcie Drodzy Internauci!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pl-PL" sz="1900" b="1" dirty="0"/>
              <a:t>Czy wiecie, czym jest Internet?</a:t>
            </a:r>
          </a:p>
          <a:p>
            <a:pPr marL="0" lvl="0" indent="0" algn="just">
              <a:spcBef>
                <a:spcPts val="600"/>
              </a:spcBef>
              <a:buNone/>
            </a:pPr>
            <a:r>
              <a:rPr lang="pl-PL" sz="1900" b="1" dirty="0"/>
              <a:t>To wiele, bardzo dużo, mnóstwo połączonych ze sobą sieci. Korzystanie z Internetu jest trochę podobne do chodzenia po labiryncie. Nie wiadomo, kogo spotkamy za zakrętem,</a:t>
            </a:r>
            <a:br>
              <a:rPr lang="pl-PL" sz="1900" b="1" dirty="0"/>
            </a:br>
            <a:r>
              <a:rPr lang="pl-PL" sz="1900" b="1" dirty="0"/>
              <a:t> co tam na nas czeka. Dlatego musimy znać zasady i przepisy, aby bezpiecznie się po Internecie poruszać. Musimy też poznać niebezpieczeństwa, jakie możemy w Internecie spotkać. Wtedy łatwiej je ominiemy. A jeżeli już „wpadniemy w tarapaty”, to musimy wiedzieć, gdzie szukać pomocy.</a:t>
            </a:r>
          </a:p>
          <a:p>
            <a:pPr marL="0" lvl="0" indent="0" algn="just">
              <a:spcBef>
                <a:spcPts val="600"/>
              </a:spcBef>
              <a:buNone/>
            </a:pPr>
            <a:r>
              <a:rPr lang="pl-PL" sz="1900" b="1" dirty="0"/>
              <a:t>Tego wszystkiego dowiemy się na naszych zajęciach. </a:t>
            </a:r>
            <a:br>
              <a:rPr lang="pl-PL" sz="1900" b="1" dirty="0"/>
            </a:br>
            <a:r>
              <a:rPr lang="pl-PL" sz="1900" b="1" dirty="0"/>
              <a:t>To będzie WASZA PRACA i sami będziecie szukać wiadomości.</a:t>
            </a:r>
          </a:p>
          <a:p>
            <a:endParaRPr lang="pl-PL" sz="1900" dirty="0"/>
          </a:p>
        </p:txBody>
      </p:sp>
    </p:spTree>
    <p:extLst>
      <p:ext uri="{BB962C8B-B14F-4D97-AF65-F5344CB8AC3E}">
        <p14:creationId xmlns:p14="http://schemas.microsoft.com/office/powerpoint/2010/main" val="1538482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6134677" y="303591"/>
            <a:ext cx="573559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2011 04 10 Treedom XII watching Taunus in the spring">
            <a:extLst>
              <a:ext uri="{FF2B5EF4-FFF2-40B4-BE49-F238E27FC236}">
                <a16:creationId xmlns:a16="http://schemas.microsoft.com/office/drawing/2014/main" xmlns="" id="{35167CEC-3741-44D2-A624-D5034596CC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6683" y="640263"/>
            <a:ext cx="5126736" cy="498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2A171AB-3E04-48D8-9756-673D6DE03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98" y="640263"/>
            <a:ext cx="5221266" cy="1344975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/>
              <a:t>ZADANIE</a:t>
            </a:r>
            <a:endParaRPr lang="pl-PL" sz="4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B740FE1-7EBB-403E-9546-B6E692BBD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1903" y="1731146"/>
            <a:ext cx="5235490" cy="4163627"/>
          </a:xfrm>
        </p:spPr>
        <p:txBody>
          <a:bodyPr>
            <a:normAutofit/>
          </a:bodyPr>
          <a:lstStyle/>
          <a:p>
            <a:pPr lvl="0" algn="just"/>
            <a:r>
              <a:rPr lang="pl-PL" sz="1600" dirty="0"/>
              <a:t>Podzielicie się na </a:t>
            </a:r>
            <a:r>
              <a:rPr lang="pl-PL" sz="1600" b="1" kern="1200" dirty="0">
                <a:latin typeface="+mn-lt"/>
                <a:ea typeface="+mn-ea"/>
                <a:cs typeface="+mn-cs"/>
              </a:rPr>
              <a:t>3</a:t>
            </a:r>
            <a:r>
              <a:rPr lang="pl-PL" sz="1600" dirty="0"/>
              <a:t> grupy. Każda osoba będzie losować karteczkę – otrzyma </a:t>
            </a:r>
            <a:r>
              <a:rPr lang="pl-PL" sz="1600" dirty="0">
                <a:solidFill>
                  <a:srgbClr val="00B050"/>
                </a:solidFill>
              </a:rPr>
              <a:t>zieloną</a:t>
            </a:r>
            <a:r>
              <a:rPr lang="pl-PL" sz="1600" dirty="0"/>
              <a:t>, </a:t>
            </a:r>
            <a:r>
              <a:rPr lang="pl-PL" sz="1600" dirty="0">
                <a:solidFill>
                  <a:srgbClr val="C00000"/>
                </a:solidFill>
              </a:rPr>
              <a:t>czerwoną</a:t>
            </a:r>
            <a:r>
              <a:rPr lang="pl-PL" sz="1600" dirty="0"/>
              <a:t> lub </a:t>
            </a:r>
            <a:r>
              <a:rPr lang="pl-PL" sz="1600" dirty="0">
                <a:solidFill>
                  <a:srgbClr val="0070C0"/>
                </a:solidFill>
              </a:rPr>
              <a:t>niebieską</a:t>
            </a:r>
            <a:r>
              <a:rPr lang="pl-PL" sz="1600" dirty="0"/>
              <a:t>. Takie same kolory utworzą grupę. Dobierzecie  się w grupy kolorami.</a:t>
            </a:r>
          </a:p>
          <a:p>
            <a:pPr lvl="0" algn="just"/>
            <a:r>
              <a:rPr lang="pl-PL" sz="1600" dirty="0"/>
              <a:t>Każda grupa będzie miała za zadanie stworzyć zbiór informacji, związanych z tematem tego projektu. Każda grupa będzie w innej formie te wiadomości opracowywać. Możliwe formy to:</a:t>
            </a:r>
          </a:p>
          <a:p>
            <a:pPr marL="0" lvl="0" indent="0" algn="just">
              <a:buSzPct val="45000"/>
              <a:buNone/>
            </a:pPr>
            <a:r>
              <a:rPr lang="pl-PL" sz="1600" b="1" dirty="0"/>
              <a:t>1. Duży plakat</a:t>
            </a:r>
            <a:r>
              <a:rPr lang="pl-PL" sz="1600" dirty="0"/>
              <a:t>, który potem będzie wisiał na tablicy informacyjnej</a:t>
            </a:r>
            <a:br>
              <a:rPr lang="pl-PL" sz="1600" dirty="0"/>
            </a:br>
            <a:r>
              <a:rPr lang="pl-PL" sz="1600" dirty="0"/>
              <a:t> w Waszej szkole – </a:t>
            </a:r>
            <a:r>
              <a:rPr lang="pl-PL" sz="1600" b="1" dirty="0">
                <a:solidFill>
                  <a:srgbClr val="00B050"/>
                </a:solidFill>
              </a:rPr>
              <a:t>grupa zielona.</a:t>
            </a:r>
          </a:p>
          <a:p>
            <a:pPr marL="0" lvl="0" indent="0" algn="just">
              <a:buSzPct val="45000"/>
              <a:buNone/>
            </a:pPr>
            <a:r>
              <a:rPr lang="pl-PL" sz="1600" b="1" dirty="0"/>
              <a:t>2. Ulotka informacyjna</a:t>
            </a:r>
            <a:r>
              <a:rPr lang="pl-PL" sz="1600" dirty="0"/>
              <a:t>, którą będziecie mogli przekazać Waszym kolegom z innych klas </a:t>
            </a:r>
            <a:r>
              <a:rPr lang="pl-PL" sz="1600" dirty="0">
                <a:solidFill>
                  <a:srgbClr val="FF0000"/>
                </a:solidFill>
              </a:rPr>
              <a:t>– </a:t>
            </a:r>
            <a:r>
              <a:rPr lang="pl-PL" sz="1600" b="1" dirty="0">
                <a:solidFill>
                  <a:srgbClr val="FF0000"/>
                </a:solidFill>
              </a:rPr>
              <a:t>grupa czerwona.</a:t>
            </a:r>
          </a:p>
          <a:p>
            <a:pPr marL="0" lvl="0" indent="0" algn="just">
              <a:buSzPct val="45000"/>
              <a:buNone/>
            </a:pPr>
            <a:r>
              <a:rPr lang="pl-PL" sz="1600" b="1" dirty="0"/>
              <a:t>3. Prezentacja w programie PowerPoint</a:t>
            </a:r>
            <a:r>
              <a:rPr lang="pl-PL" sz="1600" dirty="0"/>
              <a:t>, którą potem możecie udostępnić na stronie internetowej Waszej szkoły </a:t>
            </a:r>
            <a:r>
              <a:rPr lang="pl-PL" sz="1600" dirty="0">
                <a:solidFill>
                  <a:srgbClr val="0070C0"/>
                </a:solidFill>
              </a:rPr>
              <a:t>– </a:t>
            </a:r>
            <a:r>
              <a:rPr lang="pl-PL" sz="1600" b="1" dirty="0">
                <a:solidFill>
                  <a:srgbClr val="0070C0"/>
                </a:solidFill>
              </a:rPr>
              <a:t>grupa niebieska.</a:t>
            </a:r>
          </a:p>
          <a:p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907981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885216" cy="6858000"/>
          </a:xfrm>
          <a:prstGeom prst="rect">
            <a:avLst/>
          </a:prstGeom>
          <a:solidFill>
            <a:srgbClr val="918D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anger!!  Spider crossing.">
            <a:extLst>
              <a:ext uri="{FF2B5EF4-FFF2-40B4-BE49-F238E27FC236}">
                <a16:creationId xmlns:a16="http://schemas.microsoft.com/office/drawing/2014/main" xmlns="" id="{68F1C35D-3235-4C4A-9F4C-3BE67F8D9A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44017" y="2096372"/>
            <a:ext cx="4007904" cy="266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F3E27DC-7566-4F98-81A8-2E36366C9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5062511" cy="1499616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FFFFFF"/>
                </a:solidFill>
              </a:rPr>
              <a:t>PROCES – I zajęcia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7CC482A-5CE5-45CE-BABE-E55F1B7DF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5081232" cy="3931920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spcBef>
                <a:spcPts val="400"/>
              </a:spcBef>
              <a:buNone/>
            </a:pPr>
            <a:r>
              <a:rPr lang="pl-PL" sz="2000" dirty="0">
                <a:solidFill>
                  <a:srgbClr val="FFFFFF"/>
                </a:solidFill>
              </a:rPr>
              <a:t>A teraz plan Waszego działania:</a:t>
            </a:r>
            <a:endParaRPr lang="pl-PL" sz="2000" b="1" dirty="0">
              <a:solidFill>
                <a:srgbClr val="FFFFFF"/>
              </a:solidFill>
            </a:endParaRPr>
          </a:p>
          <a:p>
            <a:pPr marL="0" lvl="0" indent="0" algn="just">
              <a:spcBef>
                <a:spcPts val="400"/>
              </a:spcBef>
              <a:buNone/>
            </a:pPr>
            <a:r>
              <a:rPr lang="pl-PL" sz="2000" dirty="0">
                <a:solidFill>
                  <a:srgbClr val="FFFFFF"/>
                </a:solidFill>
              </a:rPr>
              <a:t>1. Korzystając z podanych stron internetowych </a:t>
            </a:r>
            <a:br>
              <a:rPr lang="pl-PL" sz="2000" dirty="0">
                <a:solidFill>
                  <a:srgbClr val="FFFFFF"/>
                </a:solidFill>
              </a:rPr>
            </a:br>
            <a:r>
              <a:rPr lang="pl-PL" sz="2000" dirty="0">
                <a:solidFill>
                  <a:srgbClr val="FFFFFF"/>
                </a:solidFill>
              </a:rPr>
              <a:t>(w części Źródła), macie za zadanie wyszukać </a:t>
            </a:r>
            <a:br>
              <a:rPr lang="pl-PL" sz="2000" dirty="0">
                <a:solidFill>
                  <a:srgbClr val="FFFFFF"/>
                </a:solidFill>
              </a:rPr>
            </a:br>
            <a:r>
              <a:rPr lang="pl-PL" sz="2000" dirty="0">
                <a:solidFill>
                  <a:srgbClr val="FFFFFF"/>
                </a:solidFill>
              </a:rPr>
              <a:t>i zapisać na dużej kartce</a:t>
            </a:r>
            <a:r>
              <a:rPr lang="pl-PL" sz="2000" b="1" u="sng" dirty="0">
                <a:solidFill>
                  <a:srgbClr val="FFFFFF"/>
                </a:solidFill>
              </a:rPr>
              <a:t> </a:t>
            </a:r>
            <a:r>
              <a:rPr lang="pl-PL" sz="2000" b="1" u="sng" dirty="0">
                <a:solidFill>
                  <a:srgbClr val="FF0000"/>
                </a:solidFill>
              </a:rPr>
              <a:t>niebezpieczeństwa</a:t>
            </a:r>
            <a:r>
              <a:rPr lang="pl-PL" sz="2000" b="1" u="sng" dirty="0">
                <a:solidFill>
                  <a:srgbClr val="FFFFFF"/>
                </a:solidFill>
              </a:rPr>
              <a:t> ,</a:t>
            </a:r>
            <a:r>
              <a:rPr lang="pl-PL" sz="2000" dirty="0">
                <a:solidFill>
                  <a:srgbClr val="FFFFFF"/>
                </a:solidFill>
              </a:rPr>
              <a:t> na jakie można natrafić w Internecie. Ważne, aby przy każdym zagrożeniu napisać kilka słów wyjaśniających, na czym ono polega.</a:t>
            </a:r>
          </a:p>
          <a:p>
            <a:pPr marL="0" lvl="0" indent="0" algn="just">
              <a:spcBef>
                <a:spcPts val="400"/>
              </a:spcBef>
              <a:buNone/>
            </a:pPr>
            <a:r>
              <a:rPr lang="pl-PL" sz="2000" dirty="0">
                <a:solidFill>
                  <a:srgbClr val="FFFFFF"/>
                </a:solidFill>
              </a:rPr>
              <a:t>2. Każda grupa zaprezentuje swoją listę pozostałym osobom.</a:t>
            </a:r>
          </a:p>
          <a:p>
            <a:pPr marL="0" lvl="0" indent="0" algn="just">
              <a:spcBef>
                <a:spcPts val="400"/>
              </a:spcBef>
              <a:buNone/>
            </a:pPr>
            <a:r>
              <a:rPr lang="pl-PL" sz="2000" dirty="0">
                <a:solidFill>
                  <a:srgbClr val="FFFFFF"/>
                </a:solidFill>
              </a:rPr>
              <a:t>3. Stworzycie na tablicy wspólną, pełną listę zagrożeń internetowych.</a:t>
            </a:r>
          </a:p>
          <a:p>
            <a:pPr marL="0" lvl="0" indent="0" algn="just">
              <a:spcBef>
                <a:spcPts val="400"/>
              </a:spcBef>
              <a:buNone/>
            </a:pPr>
            <a:r>
              <a:rPr lang="pl-PL" sz="2000" dirty="0">
                <a:solidFill>
                  <a:srgbClr val="FFFFFF"/>
                </a:solidFill>
              </a:rPr>
              <a:t>4. Jeżeli ktoś z Was spotkał się wcześniej </a:t>
            </a:r>
            <a:br>
              <a:rPr lang="pl-PL" sz="2000" dirty="0">
                <a:solidFill>
                  <a:srgbClr val="FFFFFF"/>
                </a:solidFill>
              </a:rPr>
            </a:br>
            <a:r>
              <a:rPr lang="pl-PL" sz="2000" dirty="0">
                <a:solidFill>
                  <a:srgbClr val="FFFFFF"/>
                </a:solidFill>
              </a:rPr>
              <a:t>z jakimiś zagrożeniami, to może podzielić się tym doświadczeniem z innymi osobami w klasie.</a:t>
            </a:r>
          </a:p>
          <a:p>
            <a:endParaRPr lang="pl-PL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92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1" name="Freeform 3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Obraz 5" descr="Obraz zawierający zewnętrzne, podłoże, osoba&#10;&#10;Opis wygenerowany przy wysokim poziomie pewności">
            <a:extLst>
              <a:ext uri="{FF2B5EF4-FFF2-40B4-BE49-F238E27FC236}">
                <a16:creationId xmlns:a16="http://schemas.microsoft.com/office/drawing/2014/main" xmlns="" id="{12E55A71-D577-44DB-8931-C5B6F8E923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5" r="2" b="21521"/>
          <a:stretch/>
        </p:blipFill>
        <p:spPr>
          <a:xfrm>
            <a:off x="6587330" y="1690689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4098" name="Picture 2" descr="&quot;Help Me...&quot;">
            <a:extLst>
              <a:ext uri="{FF2B5EF4-FFF2-40B4-BE49-F238E27FC236}">
                <a16:creationId xmlns:a16="http://schemas.microsoft.com/office/drawing/2014/main" xmlns="" id="{25D1E7C0-C55E-4E91-8FE4-BDA1E8BA54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9" r="-2" b="26617"/>
          <a:stretch/>
        </p:blipFill>
        <p:spPr bwMode="auto">
          <a:xfrm>
            <a:off x="4791075" y="4357117"/>
            <a:ext cx="7400925" cy="2500884"/>
          </a:xfrm>
          <a:custGeom>
            <a:avLst/>
            <a:gdLst>
              <a:gd name="connsiteX0" fmla="*/ 1717230 w 7400925"/>
              <a:gd name="connsiteY0" fmla="*/ 0 h 2500884"/>
              <a:gd name="connsiteX1" fmla="*/ 7400925 w 7400925"/>
              <a:gd name="connsiteY1" fmla="*/ 0 h 2500884"/>
              <a:gd name="connsiteX2" fmla="*/ 7400925 w 7400925"/>
              <a:gd name="connsiteY2" fmla="*/ 2500884 h 2500884"/>
              <a:gd name="connsiteX3" fmla="*/ 0 w 7400925"/>
              <a:gd name="connsiteY3" fmla="*/ 2500884 h 2500884"/>
              <a:gd name="connsiteX4" fmla="*/ 0 w 7400925"/>
              <a:gd name="connsiteY4" fmla="*/ 2500883 h 2500884"/>
              <a:gd name="connsiteX5" fmla="*/ 552186 w 7400925"/>
              <a:gd name="connsiteY5" fmla="*/ 2500883 h 2500884"/>
              <a:gd name="connsiteX6" fmla="*/ 558423 w 7400925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0925" h="2500884">
                <a:moveTo>
                  <a:pt x="1717230" y="0"/>
                </a:moveTo>
                <a:lnTo>
                  <a:pt x="7400925" y="0"/>
                </a:lnTo>
                <a:lnTo>
                  <a:pt x="7400925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40C8D0F-8BE6-440B-99C2-2E008B973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b="1" dirty="0"/>
              <a:t>PROCES – I zajęcia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FDF72EA-2716-4ACF-9948-B9456CEE8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72" y="2015406"/>
            <a:ext cx="5746408" cy="4065986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pl-PL" sz="2400" dirty="0">
                <a:solidFill>
                  <a:schemeClr val="bg1"/>
                </a:solidFill>
              </a:rPr>
              <a:t>5. Teraz  Waszym zadaniem będzie wyszukanie informacji na temat, </a:t>
            </a:r>
            <a:r>
              <a:rPr lang="pl-PL" sz="2400" b="1" u="sng" dirty="0">
                <a:solidFill>
                  <a:srgbClr val="C00000"/>
                </a:solidFill>
              </a:rPr>
              <a:t>co zrobić jeżeli napotkacie na zagrożenia </a:t>
            </a:r>
            <a:br>
              <a:rPr lang="pl-PL" sz="2400" b="1" u="sng" dirty="0">
                <a:solidFill>
                  <a:srgbClr val="C00000"/>
                </a:solidFill>
              </a:rPr>
            </a:br>
            <a:r>
              <a:rPr lang="pl-PL" sz="2400" b="1" u="sng" dirty="0">
                <a:solidFill>
                  <a:srgbClr val="C00000"/>
                </a:solidFill>
              </a:rPr>
              <a:t>w Internecie</a:t>
            </a:r>
            <a:r>
              <a:rPr lang="pl-PL" sz="2400" b="1" dirty="0">
                <a:solidFill>
                  <a:srgbClr val="C00000"/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pl-PL" sz="2400" dirty="0">
                <a:solidFill>
                  <a:schemeClr val="bg1"/>
                </a:solidFill>
              </a:rPr>
              <a:t>Te informacje (hasła) zapiszecie na dużej kartce. Każda grupa wykonuje to zadanie samodzielnie, bez dzielenia się informacjami.</a:t>
            </a:r>
          </a:p>
          <a:p>
            <a:endParaRPr lang="pl-P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736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3EAFE1F-C50F-4278-8087-F7EC80701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4803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rgbClr val="0047FF"/>
                </a:solidFill>
              </a:rPr>
              <a:t>PROCES – II zajęcia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3E06B377-DE2A-4E37-825F-3D277F065EE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18"/>
                <a:ea typeface="Lucida Sans Unicode" pitchFamily="2"/>
                <a:cs typeface="Mangal" pitchFamily="2"/>
              </a:rPr>
              <a:t>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E00CCB32-F5A7-4F6B-82F0-5B6B27EAD5E3}"/>
              </a:ext>
            </a:extLst>
          </p:cNvPr>
          <p:cNvSpPr txBox="1"/>
          <p:nvPr/>
        </p:nvSpPr>
        <p:spPr>
          <a:xfrm>
            <a:off x="601922" y="2140921"/>
            <a:ext cx="8965801" cy="14896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Arial" pitchFamily="18"/>
                <a:ea typeface="Lucida Sans Unicode" pitchFamily="2"/>
                <a:cs typeface="Mangal" pitchFamily="2"/>
              </a:rPr>
              <a:t>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C3B13DF6-72C8-47F0-A728-62B9238FDA60}"/>
              </a:ext>
            </a:extLst>
          </p:cNvPr>
          <p:cNvSpPr txBox="1"/>
          <p:nvPr/>
        </p:nvSpPr>
        <p:spPr>
          <a:xfrm>
            <a:off x="754323" y="1442300"/>
            <a:ext cx="6589156" cy="51470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lvl="0">
              <a:lnSpc>
                <a:spcPct val="90000"/>
              </a:lnSpc>
              <a:spcBef>
                <a:spcPts val="400"/>
              </a:spcBef>
            </a:pPr>
            <a:endParaRPr lang="pl-PL" b="1" dirty="0"/>
          </a:p>
          <a:p>
            <a:pPr lvl="0" algn="just">
              <a:lnSpc>
                <a:spcPct val="90000"/>
              </a:lnSpc>
              <a:spcBef>
                <a:spcPts val="400"/>
              </a:spcBef>
            </a:pPr>
            <a:r>
              <a:rPr lang="pl-PL" sz="2400" dirty="0"/>
              <a:t>6. W tej części zajęć poszukacie w podanych</a:t>
            </a:r>
          </a:p>
          <a:p>
            <a:pPr lvl="0" algn="just">
              <a:lnSpc>
                <a:spcPct val="90000"/>
              </a:lnSpc>
              <a:spcBef>
                <a:spcPts val="400"/>
              </a:spcBef>
            </a:pPr>
            <a:r>
              <a:rPr lang="pl-PL" sz="2400" dirty="0"/>
              <a:t> linkach źródłowych informacji na temat </a:t>
            </a:r>
            <a:br>
              <a:rPr lang="pl-PL" sz="2400" dirty="0"/>
            </a:br>
            <a:r>
              <a:rPr lang="pl-PL" sz="2400" dirty="0"/>
              <a:t> tzw. </a:t>
            </a:r>
            <a:r>
              <a:rPr lang="pl-PL" sz="2400" b="1" u="sng" dirty="0">
                <a:solidFill>
                  <a:srgbClr val="008000"/>
                </a:solidFill>
              </a:rPr>
              <a:t>Netykiety</a:t>
            </a:r>
            <a:r>
              <a:rPr lang="pl-PL" sz="2400" dirty="0"/>
              <a:t> – zasad kulturalnego zachowania</a:t>
            </a:r>
            <a:br>
              <a:rPr lang="pl-PL" sz="2400" dirty="0"/>
            </a:br>
            <a:r>
              <a:rPr lang="pl-PL" sz="2400" dirty="0"/>
              <a:t> w Internecie. Wybierzecie spośród znalezionych</a:t>
            </a:r>
            <a:br>
              <a:rPr lang="pl-PL" sz="2400" dirty="0"/>
            </a:br>
            <a:r>
              <a:rPr lang="pl-PL" sz="2400" dirty="0"/>
              <a:t> zasad 10 takich, które według Was są najważniejsze</a:t>
            </a:r>
            <a:br>
              <a:rPr lang="pl-PL" sz="2400" dirty="0"/>
            </a:br>
            <a:r>
              <a:rPr lang="pl-PL" sz="2400" dirty="0"/>
              <a:t> i wypiszcie je na dużej kartce. </a:t>
            </a:r>
            <a:br>
              <a:rPr lang="pl-PL" sz="2400" dirty="0"/>
            </a:br>
            <a:r>
              <a:rPr lang="pl-PL" sz="2400" dirty="0"/>
              <a:t>To zadanie każda grupa wykonuje samodzielnie, </a:t>
            </a:r>
            <a:br>
              <a:rPr lang="pl-PL" sz="2400" dirty="0"/>
            </a:br>
            <a:r>
              <a:rPr lang="pl-PL" sz="2400" dirty="0"/>
              <a:t>bez dzielenia się informacjami z innymi grupami.</a:t>
            </a:r>
          </a:p>
        </p:txBody>
      </p:sp>
      <p:pic>
        <p:nvPicPr>
          <p:cNvPr id="5122" name="Picture 2" descr="https://farm3.staticflickr.com/2896/14566518520_9fe45e0878_c.jpg">
            <a:extLst>
              <a:ext uri="{FF2B5EF4-FFF2-40B4-BE49-F238E27FC236}">
                <a16:creationId xmlns:a16="http://schemas.microsoft.com/office/drawing/2014/main" xmlns="" id="{E3DAFBA0-9FDD-496E-A249-AF18971E2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630" y="1825625"/>
            <a:ext cx="4438185" cy="313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833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t`s abstract my dear ;-)">
            <a:extLst>
              <a:ext uri="{FF2B5EF4-FFF2-40B4-BE49-F238E27FC236}">
                <a16:creationId xmlns:a16="http://schemas.microsoft.com/office/drawing/2014/main" xmlns="" id="{56FA8D37-4F09-4A2E-A0AB-F23D9B3787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8" b="3124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7" name="Straight Connector 13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09CBE7C-56D9-47F2-ACFB-2D851B32D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pl-PL" sz="4000" b="1">
                <a:solidFill>
                  <a:srgbClr val="FFFFFF"/>
                </a:solidFill>
              </a:rPr>
              <a:t>PROCES – III zajęcia</a:t>
            </a:r>
            <a:endParaRPr lang="pl-PL" sz="4000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29A0DD6-0846-4281-9D7E-9A5E19F4A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6953763" cy="4726276"/>
          </a:xfrm>
        </p:spPr>
        <p:txBody>
          <a:bodyPr anchor="ctr">
            <a:normAutofit/>
          </a:bodyPr>
          <a:lstStyle/>
          <a:p>
            <a:pPr marL="0" lvl="0" indent="0" algn="just">
              <a:spcBef>
                <a:spcPts val="400"/>
              </a:spcBef>
              <a:buNone/>
            </a:pPr>
            <a:r>
              <a:rPr lang="pl-PL" sz="2000" dirty="0">
                <a:solidFill>
                  <a:srgbClr val="FFFFFF"/>
                </a:solidFill>
              </a:rPr>
              <a:t>W p</a:t>
            </a:r>
            <a:r>
              <a:rPr lang="pl-PL" sz="20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un</a:t>
            </a:r>
            <a:r>
              <a:rPr lang="pl-PL" sz="2000" dirty="0">
                <a:solidFill>
                  <a:srgbClr val="FFFFFF"/>
                </a:solidFill>
              </a:rPr>
              <a:t>ktach 1-6 zebra</a:t>
            </a:r>
            <a:r>
              <a:rPr lang="pl-PL" sz="20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li</a:t>
            </a:r>
            <a:r>
              <a:rPr lang="pl-PL" sz="2000" dirty="0">
                <a:solidFill>
                  <a:srgbClr val="FFFFFF"/>
                </a:solidFill>
              </a:rPr>
              <a:t>ście wiadomości potrzebne do </a:t>
            </a:r>
            <a:r>
              <a:rPr lang="pl-PL" sz="20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te</a:t>
            </a:r>
            <a:r>
              <a:rPr lang="pl-PL" sz="2000" dirty="0">
                <a:solidFill>
                  <a:srgbClr val="FFFFFF"/>
                </a:solidFill>
              </a:rPr>
              <a:t>go, aby przygotować Wasze materiały informacyjne</a:t>
            </a:r>
            <a:br>
              <a:rPr lang="pl-PL" sz="2000" dirty="0">
                <a:solidFill>
                  <a:srgbClr val="FFFFFF"/>
                </a:solidFill>
              </a:rPr>
            </a:br>
            <a:r>
              <a:rPr lang="pl-PL" sz="2000" dirty="0">
                <a:solidFill>
                  <a:srgbClr val="FFFFFF"/>
                </a:solidFill>
              </a:rPr>
              <a:t> – </a:t>
            </a:r>
            <a:r>
              <a:rPr lang="pl-PL" sz="2000" b="1" dirty="0">
                <a:solidFill>
                  <a:srgbClr val="FFFFFF"/>
                </a:solidFill>
              </a:rPr>
              <a:t>plakat</a:t>
            </a:r>
            <a:r>
              <a:rPr lang="pl-PL" sz="2000" dirty="0">
                <a:solidFill>
                  <a:srgbClr val="FFFFFF"/>
                </a:solidFill>
              </a:rPr>
              <a:t>, </a:t>
            </a:r>
            <a:r>
              <a:rPr lang="pl-PL" sz="2000" b="1" dirty="0">
                <a:solidFill>
                  <a:srgbClr val="FFFFFF"/>
                </a:solidFill>
              </a:rPr>
              <a:t>ulotkę</a:t>
            </a:r>
            <a:r>
              <a:rPr lang="pl-PL" sz="2000" dirty="0">
                <a:solidFill>
                  <a:srgbClr val="FFFFFF"/>
                </a:solidFill>
              </a:rPr>
              <a:t>, </a:t>
            </a:r>
            <a:r>
              <a:rPr lang="pl-PL" sz="2000" b="1" dirty="0">
                <a:solidFill>
                  <a:srgbClr val="FFFFFF"/>
                </a:solidFill>
              </a:rPr>
              <a:t>prezentację Power Point.</a:t>
            </a:r>
          </a:p>
          <a:p>
            <a:pPr marL="0" lvl="0" indent="0" algn="just">
              <a:spcBef>
                <a:spcPts val="400"/>
              </a:spcBef>
              <a:buNone/>
            </a:pPr>
            <a:endParaRPr lang="pl-PL" sz="2000" b="1" dirty="0">
              <a:solidFill>
                <a:srgbClr val="FFFFFF"/>
              </a:solidFill>
            </a:endParaRPr>
          </a:p>
          <a:p>
            <a:pPr marL="0" lvl="0" indent="0" algn="just">
              <a:spcBef>
                <a:spcPts val="400"/>
              </a:spcBef>
              <a:buNone/>
            </a:pPr>
            <a:r>
              <a:rPr lang="pl-PL" sz="2000" b="1" dirty="0">
                <a:solidFill>
                  <a:srgbClr val="FFFFFF"/>
                </a:solidFill>
              </a:rPr>
              <a:t>Pamiętajcie, aby w Waszych pracach zamieścić:</a:t>
            </a:r>
          </a:p>
          <a:p>
            <a:pPr lvl="0" algn="just">
              <a:spcBef>
                <a:spcPts val="400"/>
              </a:spcBef>
            </a:pPr>
            <a:r>
              <a:rPr lang="pl-PL" sz="2000" dirty="0">
                <a:solidFill>
                  <a:srgbClr val="FFFFFF"/>
                </a:solidFill>
              </a:rPr>
              <a:t>1. Tytuł/ Temat </a:t>
            </a:r>
          </a:p>
          <a:p>
            <a:pPr lvl="0" algn="just">
              <a:spcBef>
                <a:spcPts val="400"/>
              </a:spcBef>
            </a:pPr>
            <a:r>
              <a:rPr lang="pl-PL" sz="2000" dirty="0">
                <a:solidFill>
                  <a:srgbClr val="FFFFFF"/>
                </a:solidFill>
              </a:rPr>
              <a:t>2. Imiona  i nazwiska autorów.</a:t>
            </a:r>
          </a:p>
          <a:p>
            <a:pPr lvl="0" algn="just">
              <a:spcBef>
                <a:spcPts val="400"/>
              </a:spcBef>
            </a:pPr>
            <a:r>
              <a:rPr lang="pl-PL" sz="2000" dirty="0">
                <a:solidFill>
                  <a:srgbClr val="FFFFFF"/>
                </a:solidFill>
              </a:rPr>
              <a:t>3. Informacje  w ciekawej, estetycznej, wyczerpującej, różnorodnej formie. Użyjcie Waszej wyobraźni i umiejętności oraz wykorzystajcie podane źródła.</a:t>
            </a:r>
          </a:p>
          <a:p>
            <a:pPr lvl="0" algn="just">
              <a:spcBef>
                <a:spcPts val="400"/>
              </a:spcBef>
            </a:pPr>
            <a:r>
              <a:rPr lang="pl-PL" sz="2000" dirty="0">
                <a:solidFill>
                  <a:srgbClr val="FFFFFF"/>
                </a:solidFill>
              </a:rPr>
              <a:t>Wasze prace zaprezentujecie na końcu zajęć  całej klasie.</a:t>
            </a:r>
          </a:p>
          <a:p>
            <a:endParaRPr lang="pl-PL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22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amenka">
            <a:extLst>
              <a:ext uri="{FF2B5EF4-FFF2-40B4-BE49-F238E27FC236}">
                <a16:creationId xmlns:a16="http://schemas.microsoft.com/office/drawing/2014/main" xmlns="" id="{F2C48197-6E60-4922-8FBF-839B7161F1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2" r="20578" b="-2"/>
          <a:stretch/>
        </p:blipFill>
        <p:spPr bwMode="auto">
          <a:xfrm>
            <a:off x="7555991" y="1690688"/>
            <a:ext cx="4636009" cy="5167312"/>
          </a:xfrm>
          <a:custGeom>
            <a:avLst/>
            <a:gdLst>
              <a:gd name="connsiteX0" fmla="*/ 0 w 4636009"/>
              <a:gd name="connsiteY0" fmla="*/ 0 h 5167312"/>
              <a:gd name="connsiteX1" fmla="*/ 4636009 w 4636009"/>
              <a:gd name="connsiteY1" fmla="*/ 0 h 5167312"/>
              <a:gd name="connsiteX2" fmla="*/ 4636009 w 4636009"/>
              <a:gd name="connsiteY2" fmla="*/ 5167312 h 5167312"/>
              <a:gd name="connsiteX3" fmla="*/ 276091 w 4636009"/>
              <a:gd name="connsiteY3" fmla="*/ 5167312 h 5167312"/>
              <a:gd name="connsiteX4" fmla="*/ 2669970 w 4636009"/>
              <a:gd name="connsiteY4" fmla="*/ 952 h 5167312"/>
              <a:gd name="connsiteX5" fmla="*/ 0 w 4636009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6009" h="5167312">
                <a:moveTo>
                  <a:pt x="0" y="0"/>
                </a:moveTo>
                <a:lnTo>
                  <a:pt x="4636009" y="0"/>
                </a:lnTo>
                <a:lnTo>
                  <a:pt x="4636009" y="5167312"/>
                </a:lnTo>
                <a:lnTo>
                  <a:pt x="276091" y="5167312"/>
                </a:lnTo>
                <a:lnTo>
                  <a:pt x="2669970" y="952"/>
                </a:lnTo>
                <a:lnTo>
                  <a:pt x="0" y="95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7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1691640"/>
            <a:ext cx="10052100" cy="5166360"/>
          </a:xfrm>
          <a:custGeom>
            <a:avLst/>
            <a:gdLst>
              <a:gd name="connsiteX0" fmla="*/ 0 w 9786594"/>
              <a:gd name="connsiteY0" fmla="*/ 0 h 5032376"/>
              <a:gd name="connsiteX1" fmla="*/ 2130696 w 9786594"/>
              <a:gd name="connsiteY1" fmla="*/ 0 h 5032376"/>
              <a:gd name="connsiteX2" fmla="*/ 4685057 w 9786594"/>
              <a:gd name="connsiteY2" fmla="*/ 0 h 5032376"/>
              <a:gd name="connsiteX3" fmla="*/ 6291520 w 9786594"/>
              <a:gd name="connsiteY3" fmla="*/ 0 h 5032376"/>
              <a:gd name="connsiteX4" fmla="*/ 7449885 w 9786594"/>
              <a:gd name="connsiteY4" fmla="*/ 0 h 5032376"/>
              <a:gd name="connsiteX5" fmla="*/ 7455943 w 9786594"/>
              <a:gd name="connsiteY5" fmla="*/ 0 h 5032376"/>
              <a:gd name="connsiteX6" fmla="*/ 9786594 w 9786594"/>
              <a:gd name="connsiteY6" fmla="*/ 5032376 h 5032376"/>
              <a:gd name="connsiteX7" fmla="*/ 0 w 9786594"/>
              <a:gd name="connsiteY7" fmla="*/ 5032376 h 503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86594" h="5032376">
                <a:moveTo>
                  <a:pt x="0" y="0"/>
                </a:moveTo>
                <a:lnTo>
                  <a:pt x="2130696" y="0"/>
                </a:lnTo>
                <a:lnTo>
                  <a:pt x="4685057" y="0"/>
                </a:lnTo>
                <a:lnTo>
                  <a:pt x="6291520" y="0"/>
                </a:lnTo>
                <a:lnTo>
                  <a:pt x="7449885" y="0"/>
                </a:lnTo>
                <a:lnTo>
                  <a:pt x="7455943" y="0"/>
                </a:lnTo>
                <a:lnTo>
                  <a:pt x="9786594" y="5032376"/>
                </a:lnTo>
                <a:lnTo>
                  <a:pt x="0" y="503237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0551EDC-AB55-41AC-9E1E-00C81807C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b="1" dirty="0"/>
              <a:t>ŹRÓDŁA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947CD30-5151-42C9-9B70-304693683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5406"/>
            <a:ext cx="6588625" cy="4065986"/>
          </a:xfrm>
        </p:spPr>
        <p:txBody>
          <a:bodyPr anchor="ctr">
            <a:normAutofit/>
          </a:bodyPr>
          <a:lstStyle/>
          <a:p>
            <a:pPr lvl="0"/>
            <a:r>
              <a:rPr lang="pl-PL" sz="1400" dirty="0">
                <a:solidFill>
                  <a:schemeClr val="bg1"/>
                </a:solidFill>
              </a:rPr>
              <a:t>To są linki, pod którymi znajdziecie informacje potrzebne do Waszej pracy.</a:t>
            </a:r>
            <a:br>
              <a:rPr lang="pl-PL" sz="1400" dirty="0">
                <a:solidFill>
                  <a:schemeClr val="bg1"/>
                </a:solidFill>
              </a:rPr>
            </a:br>
            <a:r>
              <a:rPr lang="pl-PL" sz="1400" dirty="0">
                <a:solidFill>
                  <a:schemeClr val="bg1"/>
                </a:solidFill>
              </a:rPr>
              <a:t> Zachęcam Was również do korzystania z innych, jeżeli zechcecie.</a:t>
            </a:r>
          </a:p>
          <a:p>
            <a:pPr lvl="0">
              <a:spcBef>
                <a:spcPts val="400"/>
              </a:spcBef>
            </a:pPr>
            <a:r>
              <a:rPr lang="pl-PL" sz="1400" dirty="0">
                <a:solidFill>
                  <a:schemeClr val="bg1"/>
                </a:solidFill>
                <a:hlinkClick r:id="rId3"/>
              </a:rPr>
              <a:t>http://www.bezpieczneinterneciaki.pl/internetowe-zagrozenia-dzieci-i-mlodziezy/</a:t>
            </a:r>
          </a:p>
          <a:p>
            <a:pPr lvl="0">
              <a:spcBef>
                <a:spcPts val="400"/>
              </a:spcBef>
            </a:pPr>
            <a:r>
              <a:rPr lang="pl-PL" sz="1400" dirty="0">
                <a:solidFill>
                  <a:schemeClr val="bg1"/>
                </a:solidFill>
                <a:hlinkClick r:id="rId4"/>
              </a:rPr>
              <a:t>http://sciaga.pl/tekst/65097-66-zagrozenia_w_internecie</a:t>
            </a:r>
          </a:p>
          <a:p>
            <a:pPr lvl="0">
              <a:spcBef>
                <a:spcPts val="400"/>
              </a:spcBef>
            </a:pPr>
            <a:r>
              <a:rPr lang="pl-PL" sz="1400" dirty="0">
                <a:solidFill>
                  <a:schemeClr val="bg1"/>
                </a:solidFill>
                <a:hlinkClick r:id="rId5"/>
              </a:rPr>
              <a:t>https://www.google.pl/search?q=NIEBEZPIECZE%C5%83STWA+W+SIECI&amp;client=firefox-b-ab&amp;tbm=isch&amp;tbo=u&amp;source=univ&amp;sa=X&amp;ved=0ahUKEwjx7JrJwNDQAhUpK8AKHckJAosQsAQINw&amp;biw=1272&amp;bih=639#imgrc=ca94-STp2Rn1pM%3A</a:t>
            </a:r>
          </a:p>
          <a:p>
            <a:pPr lvl="0">
              <a:spcBef>
                <a:spcPts val="400"/>
              </a:spcBef>
            </a:pPr>
            <a:r>
              <a:rPr lang="pl-PL" sz="1400" dirty="0">
                <a:solidFill>
                  <a:schemeClr val="bg1"/>
                </a:solidFill>
                <a:hlinkClick r:id="rId6"/>
              </a:rPr>
              <a:t>https://www.google.pl/search?q=NIEBEZPIECZE%C5%83STWA+W+SIECI&amp;client=firefox-b-ab&amp;tbm=isch&amp;tbo=u&amp;source=univ&amp;sa=X&amp;ved=0ahUKEwjx7JrJwNDQAhUpK8AKHckJAosQsAQINw&amp;biw=1272&amp;bih=639</a:t>
            </a:r>
          </a:p>
          <a:p>
            <a:pPr lvl="0">
              <a:spcBef>
                <a:spcPts val="400"/>
              </a:spcBef>
            </a:pPr>
            <a:r>
              <a:rPr lang="pl-PL" sz="1400" dirty="0">
                <a:solidFill>
                  <a:schemeClr val="bg1"/>
                </a:solidFill>
                <a:hlinkClick r:id="rId7"/>
              </a:rPr>
              <a:t>http://www.sieciaki.pl/</a:t>
            </a:r>
          </a:p>
          <a:p>
            <a:pPr lvl="0">
              <a:spcBef>
                <a:spcPts val="400"/>
              </a:spcBef>
            </a:pPr>
            <a:r>
              <a:rPr lang="pl-PL" sz="1400" dirty="0">
                <a:solidFill>
                  <a:schemeClr val="bg1"/>
                </a:solidFill>
                <a:hlinkClick r:id="rId8"/>
              </a:rPr>
              <a:t>http://www.sp3gora.pcdn.edu.pl/bezpieczny%20internet.htm</a:t>
            </a:r>
          </a:p>
          <a:p>
            <a:pPr lvl="0">
              <a:spcBef>
                <a:spcPts val="400"/>
              </a:spcBef>
            </a:pPr>
            <a:r>
              <a:rPr lang="pl-PL" sz="1400" dirty="0">
                <a:solidFill>
                  <a:schemeClr val="bg1"/>
                </a:solidFill>
                <a:hlinkClick r:id="rId9"/>
              </a:rPr>
              <a:t>http://bibl.zsceglow.pl/index.php/blizej-komputera/netykieta-i-nie-tylko</a:t>
            </a:r>
          </a:p>
          <a:p>
            <a:pPr lvl="0">
              <a:spcBef>
                <a:spcPts val="400"/>
              </a:spcBef>
            </a:pPr>
            <a:r>
              <a:rPr lang="pl-PL" sz="1400" dirty="0">
                <a:solidFill>
                  <a:schemeClr val="bg1"/>
                </a:solidFill>
                <a:hlinkClick r:id="rId10"/>
              </a:rPr>
              <a:t>http://www.helpline.org.pl/</a:t>
            </a:r>
          </a:p>
          <a:p>
            <a:pPr>
              <a:spcBef>
                <a:spcPts val="400"/>
              </a:spcBef>
            </a:pPr>
            <a:r>
              <a:rPr lang="pl-PL" sz="1400" dirty="0">
                <a:solidFill>
                  <a:schemeClr val="bg1"/>
                </a:solidFill>
                <a:hlinkClick r:id="rId10"/>
              </a:rPr>
              <a:t>https://pl.wikipedia.org/wiki/Netykieta</a:t>
            </a:r>
          </a:p>
          <a:p>
            <a:pPr lvl="0">
              <a:spcBef>
                <a:spcPts val="400"/>
              </a:spcBef>
            </a:pPr>
            <a:endParaRPr lang="pl-PL" sz="1400" dirty="0">
              <a:solidFill>
                <a:schemeClr val="bg1"/>
              </a:solidFill>
              <a:hlinkClick r:id="rId10"/>
            </a:endParaRPr>
          </a:p>
          <a:p>
            <a:pPr marL="0" lvl="0" indent="0">
              <a:spcBef>
                <a:spcPts val="400"/>
              </a:spcBef>
              <a:buNone/>
            </a:pPr>
            <a:endParaRPr lang="pl-PL" sz="1400" dirty="0">
              <a:solidFill>
                <a:schemeClr val="bg1"/>
              </a:solidFill>
            </a:endParaRPr>
          </a:p>
          <a:p>
            <a:endParaRPr lang="pl-P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603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EA4550-FB66-4BC9-94ED-DE51EFD4D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rgbClr val="0070C0"/>
                </a:solidFill>
              </a:rPr>
              <a:t>EWALUACJA</a:t>
            </a:r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xmlns="" id="{7AEBFCAB-81F7-4A73-90FF-4EBDE263A6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7916792"/>
              </p:ext>
            </p:extLst>
          </p:nvPr>
        </p:nvGraphicFramePr>
        <p:xfrm>
          <a:off x="838200" y="1825625"/>
          <a:ext cx="10515600" cy="409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8480">
                  <a:extLst>
                    <a:ext uri="{9D8B030D-6E8A-4147-A177-3AD203B41FA5}">
                      <a16:colId xmlns:a16="http://schemas.microsoft.com/office/drawing/2014/main" xmlns="" val="1881291383"/>
                    </a:ext>
                  </a:extLst>
                </a:gridCol>
                <a:gridCol w="2592279">
                  <a:extLst>
                    <a:ext uri="{9D8B030D-6E8A-4147-A177-3AD203B41FA5}">
                      <a16:colId xmlns:a16="http://schemas.microsoft.com/office/drawing/2014/main" xmlns="" val="3731982650"/>
                    </a:ext>
                  </a:extLst>
                </a:gridCol>
                <a:gridCol w="2625941">
                  <a:extLst>
                    <a:ext uri="{9D8B030D-6E8A-4147-A177-3AD203B41FA5}">
                      <a16:colId xmlns:a16="http://schemas.microsoft.com/office/drawing/2014/main" xmlns="" val="393569647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834379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4231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800" b="1" i="0" u="none" strike="noStrike" kern="1200" dirty="0">
                        <a:latin typeface="Arial" pitchFamily="18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1" i="0" u="none" strike="noStrike" kern="120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Zawartość merytoryczna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Mało informacji.</a:t>
                      </a:r>
                    </a:p>
                    <a:p>
                      <a:pPr marL="0" marR="0" lvl="0" indent="0" algn="just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Informacje nie na temat.</a:t>
                      </a:r>
                    </a:p>
                    <a:p>
                      <a:pPr marL="0" marR="0" lvl="0" indent="0" algn="just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Słabe wykorzystanie</a:t>
                      </a:r>
                    </a:p>
                    <a:p>
                      <a:pPr marL="0" marR="0" lvl="0" indent="0" algn="just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źródeł.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Dużo informacji.</a:t>
                      </a: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Informacje na temat. Dobre wykorzystanie źródeł.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Pełne informacje.</a:t>
                      </a: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Informacje na temat.</a:t>
                      </a: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Wyczerpujące wykorzystanie podanych źródeł, ewentualnie inne źródła.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9416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800" b="1" i="0" u="none" strike="noStrike" kern="1200">
                        <a:latin typeface="Arial" pitchFamily="18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1" i="0" u="none" strike="noStrike" kern="120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Wrażenia estetyczne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Praca mało czytelna, nieestetyczna.</a:t>
                      </a: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Złe rozplanowanie</a:t>
                      </a: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informacji  na stronie.</a:t>
                      </a: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Brak elementów graficznych.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Paca czytelna, estetyczna.</a:t>
                      </a: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Dobre rozplanowanie informacji na stronie.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Praca estetyczna, czytelna, przejrzysta, zachęcająca do zapoznania się z nią.</a:t>
                      </a: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Dobre rozplanowanie informacji na stronie. Dobrze dobrana grafika.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985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0768924"/>
                  </a:ext>
                </a:extLst>
              </a:tr>
            </a:tbl>
          </a:graphicData>
        </a:graphic>
      </p:graphicFrame>
      <p:pic>
        <p:nvPicPr>
          <p:cNvPr id="6146" name="Picture 2" descr="camse_cup_2014-3005">
            <a:extLst>
              <a:ext uri="{FF2B5EF4-FFF2-40B4-BE49-F238E27FC236}">
                <a16:creationId xmlns:a16="http://schemas.microsoft.com/office/drawing/2014/main" xmlns="" id="{9843E0F8-AFA2-40D0-907E-B9963A971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25" y="333449"/>
            <a:ext cx="1581150" cy="149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58603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628</Words>
  <Application>Microsoft Office PowerPoint</Application>
  <PresentationFormat>Panoramiczny</PresentationFormat>
  <Paragraphs>130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Lucida Sans Unicode</vt:lpstr>
      <vt:lpstr>Mangal</vt:lpstr>
      <vt:lpstr>Trebuchet MS</vt:lpstr>
      <vt:lpstr>Motyw pakietu Office</vt:lpstr>
      <vt:lpstr>BĄDŹ BEZPIECZNY  W INTERNECIE</vt:lpstr>
      <vt:lpstr>WPROWADZENIE</vt:lpstr>
      <vt:lpstr>ZADANIE</vt:lpstr>
      <vt:lpstr>PROCES – I zajęcia</vt:lpstr>
      <vt:lpstr>PROCES – I zajęcia</vt:lpstr>
      <vt:lpstr>PROCES – II zajęcia</vt:lpstr>
      <vt:lpstr>PROCES – III zajęcia</vt:lpstr>
      <vt:lpstr>ŹRÓDŁA</vt:lpstr>
      <vt:lpstr>EWALUACJA</vt:lpstr>
      <vt:lpstr>EWALUACJA</vt:lpstr>
      <vt:lpstr>EWALUACJA - OCENA</vt:lpstr>
      <vt:lpstr>KONKLUZJA</vt:lpstr>
      <vt:lpstr>KONKLUZJA</vt:lpstr>
      <vt:lpstr>PORADNIK DLA NAUCZYCIELA</vt:lpstr>
      <vt:lpstr>PORADNIK DLA NAUCZYCIELA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BĄDŹ BEZPIECZNY W INTERNECIE</dc:title>
  <dc:creator>Sabina Folwarska</dc:creator>
  <cp:lastModifiedBy>Anna Basta</cp:lastModifiedBy>
  <cp:revision>28</cp:revision>
  <dcterms:created xsi:type="dcterms:W3CDTF">2017-08-22T12:32:24Z</dcterms:created>
  <dcterms:modified xsi:type="dcterms:W3CDTF">2020-01-14T13:36:45Z</dcterms:modified>
</cp:coreProperties>
</file>