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57" r:id="rId3"/>
    <p:sldId id="260" r:id="rId4"/>
    <p:sldId id="276" r:id="rId5"/>
    <p:sldId id="258" r:id="rId6"/>
    <p:sldId id="278" r:id="rId7"/>
    <p:sldId id="259" r:id="rId8"/>
    <p:sldId id="279" r:id="rId9"/>
    <p:sldId id="263" r:id="rId10"/>
    <p:sldId id="264" r:id="rId11"/>
    <p:sldId id="265" r:id="rId12"/>
    <p:sldId id="266" r:id="rId13"/>
    <p:sldId id="267" r:id="rId14"/>
    <p:sldId id="268" r:id="rId15"/>
    <p:sldId id="273" r:id="rId16"/>
    <p:sldId id="274" r:id="rId17"/>
    <p:sldId id="270" r:id="rId18"/>
    <p:sldId id="280" r:id="rId19"/>
    <p:sldId id="271" r:id="rId20"/>
    <p:sldId id="281"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200" d="100"/>
        <a:sy n="2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C9A0E-C1E6-4BA9-9C19-0608F82F1158}" type="datetimeFigureOut">
              <a:rPr lang="sk-SK" smtClean="0"/>
              <a:t>21. 1. 2020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21098-3788-4963-B072-C1D5D909E3E5}" type="slidenum">
              <a:rPr lang="sk-SK" smtClean="0"/>
              <a:t>‹#›</a:t>
            </a:fld>
            <a:endParaRPr lang="sk-SK"/>
          </a:p>
        </p:txBody>
      </p:sp>
    </p:spTree>
    <p:extLst>
      <p:ext uri="{BB962C8B-B14F-4D97-AF65-F5344CB8AC3E}">
        <p14:creationId xmlns:p14="http://schemas.microsoft.com/office/powerpoint/2010/main" val="346577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sk-SK"/>
              <a:t>Upravte štýly predlohy textu</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A0FAA92-E98D-4C45-ACE2-3A4692C3CC83}" type="datetimeFigureOut">
              <a:rPr lang="sk-SK" smtClean="0"/>
              <a:pPr/>
              <a:t>21. 1. 2020</a:t>
            </a:fld>
            <a:endParaRPr lang="sk-SK"/>
          </a:p>
        </p:txBody>
      </p:sp>
      <p:sp>
        <p:nvSpPr>
          <p:cNvPr id="5" name="Footer Placeholder 4"/>
          <p:cNvSpPr>
            <a:spLocks noGrp="1"/>
          </p:cNvSpPr>
          <p:nvPr>
            <p:ph type="ftr" sz="quarter" idx="11"/>
          </p:nvPr>
        </p:nvSpPr>
        <p:spPr>
          <a:xfrm>
            <a:off x="1174044" y="5357592"/>
            <a:ext cx="5034845" cy="365125"/>
          </a:xfrm>
        </p:spPr>
        <p:txBody>
          <a:bodyPr/>
          <a:lstStyle/>
          <a:p>
            <a:endParaRPr lang="sk-SK"/>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Vertical Text Placeholder 2"/>
          <p:cNvSpPr>
            <a:spLocks noGrp="1"/>
          </p:cNvSpPr>
          <p:nvPr>
            <p:ph type="body" orient="vert" idx="1"/>
          </p:nvPr>
        </p:nvSpPr>
        <p:spPr/>
        <p:txBody>
          <a:bodyPr vert="eaVert" anchor="ct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sk-SK"/>
              <a:t>Upravte štýly predlohy textu</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sk-SK"/>
              <a:t>Upravte štýly predlohy textu</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5" name="Date Placeholder 4"/>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0D6096F-7A03-4B4F-BC8E-7AC81E92F2B4}" type="slidenum">
              <a:rPr lang="sk-SK" smtClean="0"/>
              <a:pPr/>
              <a:t>‹#›</a:t>
            </a:fld>
            <a:endParaRPr lang="sk-SK"/>
          </a:p>
        </p:txBody>
      </p:sp>
      <p:sp>
        <p:nvSpPr>
          <p:cNvPr id="9" name="Content Placeholder 8"/>
          <p:cNvSpPr>
            <a:spLocks noGrp="1"/>
          </p:cNvSpPr>
          <p:nvPr>
            <p:ph sz="quarter" idx="13"/>
          </p:nvPr>
        </p:nvSpPr>
        <p:spPr>
          <a:xfrm>
            <a:off x="1298448" y="2121407"/>
            <a:ext cx="3200400" cy="360273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advTm="1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Upravte štýly predlohy textu</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7" name="Date Placeholder 6"/>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0D6096F-7A03-4B4F-BC8E-7AC81E92F2B4}" type="slidenum">
              <a:rPr lang="sk-SK" smtClean="0"/>
              <a:pPr/>
              <a:t>‹#›</a:t>
            </a:fld>
            <a:endParaRPr lang="sk-SK"/>
          </a:p>
        </p:txBody>
      </p:sp>
      <p:sp>
        <p:nvSpPr>
          <p:cNvPr id="11" name="Content Placeholder 10"/>
          <p:cNvSpPr>
            <a:spLocks noGrp="1"/>
          </p:cNvSpPr>
          <p:nvPr>
            <p:ph sz="quarter" idx="13"/>
          </p:nvPr>
        </p:nvSpPr>
        <p:spPr>
          <a:xfrm>
            <a:off x="1298448" y="2944368"/>
            <a:ext cx="3227832" cy="277977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advTm="1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Date Placeholder 2"/>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AA92-E98D-4C45-ACE2-3A4692C3CC83}" type="datetimeFigureOut">
              <a:rPr lang="sk-SK" smtClean="0"/>
              <a:pPr/>
              <a:t>21. 1. 2020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sk-SK"/>
              <a:t>Upravte štýly predlohy textu</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a:xfrm rot="60000">
            <a:off x="6341698" y="5885672"/>
            <a:ext cx="1213821" cy="365125"/>
          </a:xfrm>
        </p:spPr>
        <p:txBody>
          <a:bodyPr/>
          <a:lstStyle/>
          <a:p>
            <a:fld id="{BA0FAA92-E98D-4C45-ACE2-3A4692C3CC83}" type="datetimeFigureOut">
              <a:rPr lang="sk-SK" smtClean="0"/>
              <a:pPr/>
              <a:t>21. 1. 2020</a:t>
            </a:fld>
            <a:endParaRPr lang="sk-SK"/>
          </a:p>
        </p:txBody>
      </p:sp>
      <p:sp>
        <p:nvSpPr>
          <p:cNvPr id="6" name="Footer Placeholder 5"/>
          <p:cNvSpPr>
            <a:spLocks noGrp="1"/>
          </p:cNvSpPr>
          <p:nvPr>
            <p:ph type="ftr" sz="quarter" idx="11"/>
          </p:nvPr>
        </p:nvSpPr>
        <p:spPr>
          <a:xfrm rot="-60000">
            <a:off x="914554" y="5829261"/>
            <a:ext cx="3522607" cy="365125"/>
          </a:xfrm>
        </p:spPr>
        <p:txBody>
          <a:bodyPr/>
          <a:lstStyle/>
          <a:p>
            <a:endParaRPr lang="sk-SK"/>
          </a:p>
        </p:txBody>
      </p:sp>
      <p:sp>
        <p:nvSpPr>
          <p:cNvPr id="7" name="Slide Number Placeholder 6"/>
          <p:cNvSpPr>
            <a:spLocks noGrp="1"/>
          </p:cNvSpPr>
          <p:nvPr>
            <p:ph type="sldNum" sz="quarter" idx="12"/>
          </p:nvPr>
        </p:nvSpPr>
        <p:spPr>
          <a:xfrm rot="60000">
            <a:off x="7557313" y="5896961"/>
            <a:ext cx="554023" cy="365125"/>
          </a:xfrm>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sk-SK"/>
              <a:t>Upravte štýly predlohy textu</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a:xfrm rot="60000">
            <a:off x="6345936" y="5888737"/>
            <a:ext cx="1213821" cy="365125"/>
          </a:xfrm>
        </p:spPr>
        <p:txBody>
          <a:bodyPr/>
          <a:lstStyle/>
          <a:p>
            <a:fld id="{BA0FAA92-E98D-4C45-ACE2-3A4692C3CC83}" type="datetimeFigureOut">
              <a:rPr lang="sk-SK" smtClean="0"/>
              <a:pPr/>
              <a:t>21. 1. 2020</a:t>
            </a:fld>
            <a:endParaRPr lang="sk-SK"/>
          </a:p>
        </p:txBody>
      </p:sp>
      <p:sp>
        <p:nvSpPr>
          <p:cNvPr id="6" name="Footer Placeholder 5"/>
          <p:cNvSpPr>
            <a:spLocks noGrp="1"/>
          </p:cNvSpPr>
          <p:nvPr>
            <p:ph type="ftr" sz="quarter" idx="11"/>
          </p:nvPr>
        </p:nvSpPr>
        <p:spPr>
          <a:xfrm rot="-60000">
            <a:off x="914569" y="5831037"/>
            <a:ext cx="3319043" cy="365125"/>
          </a:xfrm>
        </p:spPr>
        <p:txBody>
          <a:bodyPr/>
          <a:lstStyle/>
          <a:p>
            <a:endParaRPr lang="sk-SK"/>
          </a:p>
        </p:txBody>
      </p:sp>
      <p:sp>
        <p:nvSpPr>
          <p:cNvPr id="7" name="Slide Number Placeholder 6"/>
          <p:cNvSpPr>
            <a:spLocks noGrp="1"/>
          </p:cNvSpPr>
          <p:nvPr>
            <p:ph type="sldNum" sz="quarter" idx="12"/>
          </p:nvPr>
        </p:nvSpPr>
        <p:spPr>
          <a:xfrm rot="60000">
            <a:off x="7562089" y="5900026"/>
            <a:ext cx="554023" cy="365125"/>
          </a:xfrm>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A0FAA92-E98D-4C45-ACE2-3A4692C3CC83}" type="datetimeFigureOut">
              <a:rPr lang="sk-SK" smtClean="0"/>
              <a:pPr/>
              <a:t>21. 1. 2020</a:t>
            </a:fld>
            <a:endParaRPr lang="sk-SK"/>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k-SK"/>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0D6096F-7A03-4B4F-BC8E-7AC81E92F2B4}"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Tm="13000">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stressfree.pl/10-pomyslow-na-oryginalne-gry-i-zabawy-ruchowe-dla-dzieci/" TargetMode="External"/><Relationship Id="rId3" Type="http://schemas.openxmlformats.org/officeDocument/2006/relationships/hyperlink" Target="https://kuchnialidla.pl/przepisy/salatki/salatka-owocowa" TargetMode="External"/><Relationship Id="rId7" Type="http://schemas.openxmlformats.org/officeDocument/2006/relationships/hyperlink" Target="http://stacjasport.pl/dyscypliny/" TargetMode="External"/><Relationship Id="rId2" Type="http://schemas.openxmlformats.org/officeDocument/2006/relationships/hyperlink" Target="https://aniagotuje.pl/przepis/salatka-owocowa" TargetMode="External"/><Relationship Id="rId1" Type="http://schemas.openxmlformats.org/officeDocument/2006/relationships/slideLayout" Target="../slideLayouts/slideLayout2.xml"/><Relationship Id="rId6" Type="http://schemas.openxmlformats.org/officeDocument/2006/relationships/hyperlink" Target="http://sport795.manifo.com/rodzaje-sportu" TargetMode="External"/><Relationship Id="rId11" Type="http://schemas.openxmlformats.org/officeDocument/2006/relationships/hyperlink" Target="https://treningbiegacza.pl/artykul/co-daje-bieganie-kompendium-wiedzy" TargetMode="External"/><Relationship Id="rId5" Type="http://schemas.openxmlformats.org/officeDocument/2006/relationships/hyperlink" Target="https://dziendobry.tvn.pl/a/rodzaje-sportow-jakie-sa-podzial-sportow" TargetMode="External"/><Relationship Id="rId10" Type="http://schemas.openxmlformats.org/officeDocument/2006/relationships/hyperlink" Target="https://portal.abczdrowie.pl/plywanie" TargetMode="External"/><Relationship Id="rId4" Type="http://schemas.openxmlformats.org/officeDocument/2006/relationships/hyperlink" Target="https://www.mniammniam.com/przepisy-na-salatki-owocowe" TargetMode="External"/><Relationship Id="rId9" Type="http://schemas.openxmlformats.org/officeDocument/2006/relationships/hyperlink" Target="https://sciaga.pl/tekst/139596-140-gry-i-zabawy-ruchowe-dla-dzieci-w-wieku-szkolny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777588" y="2387202"/>
            <a:ext cx="5723468" cy="985993"/>
          </a:xfrm>
        </p:spPr>
        <p:txBody>
          <a:bodyPr/>
          <a:lstStyle/>
          <a:p>
            <a:r>
              <a:rPr lang="sk-SK" dirty="0"/>
              <a:t>SPORT I ZDROWIE</a:t>
            </a:r>
          </a:p>
        </p:txBody>
      </p:sp>
      <p:sp>
        <p:nvSpPr>
          <p:cNvPr id="3" name="Podnadpis 2"/>
          <p:cNvSpPr>
            <a:spLocks noGrp="1"/>
          </p:cNvSpPr>
          <p:nvPr>
            <p:ph type="subTitle" idx="1"/>
          </p:nvPr>
        </p:nvSpPr>
        <p:spPr>
          <a:xfrm>
            <a:off x="1806513" y="4649711"/>
            <a:ext cx="5712179" cy="1524000"/>
          </a:xfrm>
        </p:spPr>
        <p:txBody>
          <a:bodyPr>
            <a:normAutofit fontScale="77500" lnSpcReduction="20000"/>
          </a:bodyPr>
          <a:lstStyle/>
          <a:p>
            <a:endParaRPr lang="sk-SK" sz="2000" dirty="0"/>
          </a:p>
          <a:p>
            <a:endParaRPr lang="sk-SK" sz="2000" dirty="0"/>
          </a:p>
          <a:p>
            <a:r>
              <a:rPr lang="sk-SK" sz="2000" dirty="0"/>
              <a:t>WEB QEST prz</a:t>
            </a:r>
            <a:r>
              <a:rPr lang="pl-PL" sz="2000" dirty="0" err="1"/>
              <a:t>eznaczony</a:t>
            </a:r>
            <a:r>
              <a:rPr lang="pl-PL" sz="2000" dirty="0"/>
              <a:t> jest dla uczniów gimnazjum z upośledzeniem słuchu</a:t>
            </a:r>
            <a:endParaRPr lang="sk-SK" sz="2000" dirty="0"/>
          </a:p>
          <a:p>
            <a:endParaRPr lang="sk-SK" sz="2000" dirty="0"/>
          </a:p>
          <a:p>
            <a:r>
              <a:rPr lang="pl-PL" sz="2000" dirty="0"/>
              <a:t>Opracowała : Marta </a:t>
            </a:r>
            <a:r>
              <a:rPr lang="pl-PL" sz="2000" dirty="0" err="1"/>
              <a:t>Ferencová</a:t>
            </a:r>
            <a:endParaRPr lang="pl-PL" sz="2000" dirty="0"/>
          </a:p>
        </p:txBody>
      </p:sp>
      <p:pic>
        <p:nvPicPr>
          <p:cNvPr id="2050" name="Picture 2" descr="C:\Users\Marta Dvorakova\Desktop\4ec393a50f3b3be2ad020a8247a093ad_download-kids-sports-clipart-clipartmonk-free-clip-art-images_450-23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730" y="3681918"/>
            <a:ext cx="1792540"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 xmlns:a16="http://schemas.microsoft.com/office/drawing/2014/main" id="{01A63954-3957-4BAA-85CD-052921371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582904"/>
      </p:ext>
    </p:extLst>
  </p:cSld>
  <p:clrMapOvr>
    <a:masterClrMapping/>
  </p:clrMapOvr>
  <p:transition spd="slow" advTm="13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a:t>PROCES</a:t>
            </a:r>
          </a:p>
        </p:txBody>
      </p:sp>
      <p:sp>
        <p:nvSpPr>
          <p:cNvPr id="6" name="Zástupný symbol obsahu 5"/>
          <p:cNvSpPr>
            <a:spLocks noGrp="1"/>
          </p:cNvSpPr>
          <p:nvPr>
            <p:ph idx="1"/>
          </p:nvPr>
        </p:nvSpPr>
        <p:spPr/>
        <p:txBody>
          <a:bodyPr>
            <a:normAutofit/>
          </a:bodyPr>
          <a:lstStyle/>
          <a:p>
            <a:pPr>
              <a:buFont typeface="Wingdings" pitchFamily="2" charset="2"/>
              <a:buChar char="Ø"/>
            </a:pPr>
            <a:r>
              <a:rPr lang="pl-PL" sz="2200" dirty="0"/>
              <a:t>Wszystkie informacje powinny dotyczyć tematu.</a:t>
            </a:r>
          </a:p>
          <a:p>
            <a:pPr>
              <a:buFont typeface="Wingdings" pitchFamily="2" charset="2"/>
              <a:buChar char="Ø"/>
            </a:pPr>
            <a:r>
              <a:rPr lang="pl-PL" sz="2200" dirty="0"/>
              <a:t>Prezentacja powinna zawierać informacje z materiałów źródłowych. Możecie wykorzystać również inne źródła.</a:t>
            </a:r>
          </a:p>
          <a:p>
            <a:pPr>
              <a:buFont typeface="Wingdings" pitchFamily="2" charset="2"/>
              <a:buChar char="Ø"/>
            </a:pPr>
            <a:endParaRPr lang="sk-SK" sz="2200" dirty="0"/>
          </a:p>
          <a:p>
            <a:pPr>
              <a:buFont typeface="Wingdings" pitchFamily="2" charset="2"/>
              <a:buChar char="Ø"/>
            </a:pPr>
            <a:endParaRPr lang="sk-SK" sz="2200" dirty="0"/>
          </a:p>
        </p:txBody>
      </p:sp>
      <p:pic>
        <p:nvPicPr>
          <p:cNvPr id="1026" name="Picture 2"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90461"/>
            <a:ext cx="3048528" cy="159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00980"/>
      </p:ext>
    </p:extLst>
  </p:cSld>
  <p:clrMapOvr>
    <a:masterClrMapping/>
  </p:clrMapOvr>
  <p:transition spd="slow" advTm="13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PROCES</a:t>
            </a:r>
          </a:p>
        </p:txBody>
      </p:sp>
      <p:sp>
        <p:nvSpPr>
          <p:cNvPr id="3" name="Zástupný symbol obsahu 2"/>
          <p:cNvSpPr>
            <a:spLocks noGrp="1"/>
          </p:cNvSpPr>
          <p:nvPr>
            <p:ph idx="1"/>
          </p:nvPr>
        </p:nvSpPr>
        <p:spPr/>
        <p:txBody>
          <a:bodyPr/>
          <a:lstStyle/>
          <a:p>
            <a:pPr>
              <a:buNone/>
            </a:pPr>
            <a:r>
              <a:rPr lang="sk-SK" sz="2200" dirty="0"/>
              <a:t>3. </a:t>
            </a:r>
            <a:r>
              <a:rPr lang="pl-PL" sz="2200" dirty="0"/>
              <a:t>tydzień</a:t>
            </a:r>
          </a:p>
          <a:p>
            <a:pPr>
              <a:buFont typeface="Wingdings" pitchFamily="2" charset="2"/>
              <a:buChar char="Ø"/>
            </a:pPr>
            <a:r>
              <a:rPr lang="pl-PL" sz="2200" dirty="0"/>
              <a:t>Każda grupa przedstawi swoją prezentację.</a:t>
            </a:r>
          </a:p>
          <a:p>
            <a:pPr>
              <a:buFont typeface="Wingdings" pitchFamily="2" charset="2"/>
              <a:buChar char="Ø"/>
            </a:pPr>
            <a:r>
              <a:rPr lang="pl-PL" sz="2200" dirty="0"/>
              <a:t>Czas prezentacji nie powinien przekroczyć 10 minut.</a:t>
            </a:r>
          </a:p>
          <a:p>
            <a:pPr>
              <a:buFont typeface="Wingdings" pitchFamily="2" charset="2"/>
              <a:buChar char="Ø"/>
            </a:pPr>
            <a:r>
              <a:rPr lang="pl-PL" sz="2200" dirty="0"/>
              <a:t>Grupy prezentować będą również swoje plakaty.</a:t>
            </a:r>
          </a:p>
          <a:p>
            <a:pPr>
              <a:buFont typeface="Wingdings" pitchFamily="2" charset="2"/>
              <a:buChar char="Ø"/>
            </a:pPr>
            <a:r>
              <a:rPr lang="pl-PL" sz="2200" dirty="0"/>
              <a:t>Projekt oceni nauczyciel </a:t>
            </a:r>
          </a:p>
          <a:p>
            <a:pPr marL="0" indent="0">
              <a:buNone/>
            </a:pPr>
            <a:r>
              <a:rPr lang="pl-PL" sz="2200" dirty="0"/>
              <a:t>wraz z innymi uczniami.</a:t>
            </a:r>
            <a:endParaRPr lang="sk-SK" sz="2200" dirty="0"/>
          </a:p>
          <a:p>
            <a:pPr marL="0" indent="0">
              <a:buNone/>
            </a:pPr>
            <a:endParaRPr lang="sk-SK"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95073"/>
            <a:ext cx="2609528" cy="163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321211"/>
      </p:ext>
    </p:extLst>
  </p:cSld>
  <p:clrMapOvr>
    <a:masterClrMapping/>
  </p:clrMapOvr>
  <p:transition spd="slow" advTm="13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Źródła</a:t>
            </a:r>
            <a:r>
              <a:rPr lang="sk-SK" dirty="0"/>
              <a:t> </a:t>
            </a:r>
          </a:p>
        </p:txBody>
      </p:sp>
      <p:sp>
        <p:nvSpPr>
          <p:cNvPr id="3" name="Zástupný symbol obsahu 2"/>
          <p:cNvSpPr>
            <a:spLocks noGrp="1"/>
          </p:cNvSpPr>
          <p:nvPr>
            <p:ph idx="1"/>
          </p:nvPr>
        </p:nvSpPr>
        <p:spPr/>
        <p:txBody>
          <a:bodyPr>
            <a:noAutofit/>
          </a:bodyPr>
          <a:lstStyle/>
          <a:p>
            <a:pPr>
              <a:buFont typeface="Wingdings" panose="05000000000000000000" pitchFamily="2" charset="2"/>
              <a:buChar char="Ø"/>
            </a:pPr>
            <a:r>
              <a:rPr lang="pl-PL" sz="1400" dirty="0">
                <a:hlinkClick r:id="rId2"/>
              </a:rPr>
              <a:t>https://</a:t>
            </a:r>
            <a:r>
              <a:rPr lang="pl-PL" sz="1400" dirty="0" smtClean="0">
                <a:hlinkClick r:id="rId2"/>
              </a:rPr>
              <a:t>aniagotuje.pl/przepis/salatka-owocowa</a:t>
            </a:r>
            <a:endParaRPr lang="pl-PL" sz="1400" dirty="0" smtClean="0"/>
          </a:p>
          <a:p>
            <a:pPr>
              <a:buFont typeface="Wingdings" panose="05000000000000000000" pitchFamily="2" charset="2"/>
              <a:buChar char="Ø"/>
            </a:pPr>
            <a:r>
              <a:rPr lang="sk-SK" sz="1300" dirty="0" smtClean="0"/>
              <a:t>przepisy.pl/przepis/salatka-owocowa-5091</a:t>
            </a:r>
          </a:p>
          <a:p>
            <a:pPr>
              <a:buFont typeface="Wingdings" panose="05000000000000000000" pitchFamily="2" charset="2"/>
              <a:buChar char="Ø"/>
            </a:pPr>
            <a:r>
              <a:rPr lang="pl-PL" sz="1400" dirty="0">
                <a:hlinkClick r:id="rId3"/>
              </a:rPr>
              <a:t>https://</a:t>
            </a:r>
            <a:r>
              <a:rPr lang="pl-PL" sz="1400" dirty="0" smtClean="0">
                <a:hlinkClick r:id="rId3"/>
              </a:rPr>
              <a:t>kuchnialidla.pl/przepisy/salatki/salatka-owocowa</a:t>
            </a:r>
            <a:endParaRPr lang="pl-PL" sz="1400" dirty="0" smtClean="0"/>
          </a:p>
          <a:p>
            <a:pPr>
              <a:buFont typeface="Wingdings" panose="05000000000000000000" pitchFamily="2" charset="2"/>
              <a:buChar char="Ø"/>
            </a:pPr>
            <a:r>
              <a:rPr lang="pl-PL" sz="1400" dirty="0">
                <a:hlinkClick r:id="rId4"/>
              </a:rPr>
              <a:t>https://</a:t>
            </a:r>
            <a:r>
              <a:rPr lang="pl-PL" sz="1400" dirty="0" smtClean="0">
                <a:hlinkClick r:id="rId4"/>
              </a:rPr>
              <a:t>www.mniammniam.com/przepisy-na-salatki-owocowe</a:t>
            </a:r>
            <a:endParaRPr lang="pl-PL" sz="1400" dirty="0" smtClean="0"/>
          </a:p>
          <a:p>
            <a:pPr>
              <a:buFont typeface="Wingdings" panose="05000000000000000000" pitchFamily="2" charset="2"/>
              <a:buChar char="Ø"/>
            </a:pPr>
            <a:r>
              <a:rPr lang="pl-PL" sz="1400" dirty="0">
                <a:hlinkClick r:id="rId5"/>
              </a:rPr>
              <a:t>https://</a:t>
            </a:r>
            <a:r>
              <a:rPr lang="pl-PL" sz="1400" dirty="0" smtClean="0">
                <a:hlinkClick r:id="rId5"/>
              </a:rPr>
              <a:t>dziendobry.tvn.pl/a/rodzaje-sportow-jakie-sa-podzial-sportow</a:t>
            </a:r>
            <a:endParaRPr lang="pl-PL" sz="1400" dirty="0" smtClean="0"/>
          </a:p>
          <a:p>
            <a:pPr>
              <a:buFont typeface="Wingdings" panose="05000000000000000000" pitchFamily="2" charset="2"/>
              <a:buChar char="Ø"/>
            </a:pPr>
            <a:r>
              <a:rPr lang="pl-PL" sz="1400" dirty="0">
                <a:hlinkClick r:id="rId6"/>
              </a:rPr>
              <a:t>http://</a:t>
            </a:r>
            <a:r>
              <a:rPr lang="pl-PL" sz="1400" dirty="0" smtClean="0">
                <a:hlinkClick r:id="rId6"/>
              </a:rPr>
              <a:t>sport795.manifo.com/rodzaje-sportu</a:t>
            </a:r>
            <a:endParaRPr lang="pl-PL" sz="1400" dirty="0" smtClean="0"/>
          </a:p>
          <a:p>
            <a:pPr>
              <a:buFont typeface="Wingdings" panose="05000000000000000000" pitchFamily="2" charset="2"/>
              <a:buChar char="Ø"/>
            </a:pPr>
            <a:r>
              <a:rPr lang="pl-PL" sz="1400" dirty="0">
                <a:hlinkClick r:id="rId7"/>
              </a:rPr>
              <a:t>http://stacjasport.pl/dyscypliny</a:t>
            </a:r>
            <a:r>
              <a:rPr lang="pl-PL" sz="1400" dirty="0" smtClean="0">
                <a:hlinkClick r:id="rId7"/>
              </a:rPr>
              <a:t>/</a:t>
            </a:r>
            <a:endParaRPr lang="pl-PL" sz="1400" dirty="0" smtClean="0"/>
          </a:p>
          <a:p>
            <a:pPr>
              <a:buFont typeface="Wingdings" panose="05000000000000000000" pitchFamily="2" charset="2"/>
              <a:buChar char="Ø"/>
            </a:pPr>
            <a:r>
              <a:rPr lang="pl-PL" sz="1400" dirty="0">
                <a:hlinkClick r:id="rId8"/>
              </a:rPr>
              <a:t>https://stressfree.pl/10-pomyslow-na-oryginalne-gry-i-zabawy-ruchowe-dla-dzieci</a:t>
            </a:r>
            <a:r>
              <a:rPr lang="pl-PL" sz="1400" dirty="0" smtClean="0">
                <a:hlinkClick r:id="rId8"/>
              </a:rPr>
              <a:t>/</a:t>
            </a:r>
            <a:endParaRPr lang="pl-PL" sz="1400" dirty="0" smtClean="0"/>
          </a:p>
          <a:p>
            <a:pPr>
              <a:buFont typeface="Wingdings" panose="05000000000000000000" pitchFamily="2" charset="2"/>
              <a:buChar char="Ø"/>
            </a:pPr>
            <a:r>
              <a:rPr lang="pl-PL" sz="1400" dirty="0">
                <a:hlinkClick r:id="rId9"/>
              </a:rPr>
              <a:t>https://</a:t>
            </a:r>
            <a:r>
              <a:rPr lang="pl-PL" sz="1400" dirty="0" smtClean="0">
                <a:hlinkClick r:id="rId9"/>
              </a:rPr>
              <a:t>sciaga.pl/tekst/139596-140-gry-i-zabawy-ruchowe-dla-dzieci-w-wieku-szkolnym</a:t>
            </a:r>
            <a:endParaRPr lang="pl-PL" sz="1400" dirty="0" smtClean="0"/>
          </a:p>
          <a:p>
            <a:pPr>
              <a:buFont typeface="Wingdings" panose="05000000000000000000" pitchFamily="2" charset="2"/>
              <a:buChar char="Ø"/>
            </a:pPr>
            <a:r>
              <a:rPr lang="pl-PL" sz="1400" dirty="0">
                <a:hlinkClick r:id="rId10"/>
              </a:rPr>
              <a:t>https://</a:t>
            </a:r>
            <a:r>
              <a:rPr lang="pl-PL" sz="1400" dirty="0" smtClean="0">
                <a:hlinkClick r:id="rId10"/>
              </a:rPr>
              <a:t>portal.abczdrowie.pl/plywanie</a:t>
            </a:r>
            <a:endParaRPr lang="pl-PL" sz="1400" dirty="0" smtClean="0"/>
          </a:p>
          <a:p>
            <a:pPr>
              <a:buFont typeface="Wingdings" panose="05000000000000000000" pitchFamily="2" charset="2"/>
              <a:buChar char="Ø"/>
            </a:pPr>
            <a:r>
              <a:rPr lang="pl-PL" sz="1400" dirty="0">
                <a:hlinkClick r:id="rId11"/>
              </a:rPr>
              <a:t>https://treningbiegacza.pl/artykul/co-daje-bieganie-kompendium-wiedzy</a:t>
            </a:r>
            <a:endParaRPr lang="sk-SK" sz="1300" dirty="0"/>
          </a:p>
        </p:txBody>
      </p:sp>
    </p:spTree>
    <p:extLst>
      <p:ext uri="{BB962C8B-B14F-4D97-AF65-F5344CB8AC3E}">
        <p14:creationId xmlns:p14="http://schemas.microsoft.com/office/powerpoint/2010/main" val="3838560510"/>
      </p:ext>
    </p:extLst>
  </p:cSld>
  <p:clrMapOvr>
    <a:masterClrMapping/>
  </p:clrMapOvr>
  <p:transition spd="slow" advTm="13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OCENA</a:t>
            </a:r>
          </a:p>
        </p:txBody>
      </p:sp>
      <p:sp>
        <p:nvSpPr>
          <p:cNvPr id="3" name="Zástupný symbol obsahu 2"/>
          <p:cNvSpPr>
            <a:spLocks noGrp="1"/>
          </p:cNvSpPr>
          <p:nvPr>
            <p:ph idx="1"/>
          </p:nvPr>
        </p:nvSpPr>
        <p:spPr/>
        <p:txBody>
          <a:bodyPr>
            <a:normAutofit/>
          </a:bodyPr>
          <a:lstStyle/>
          <a:p>
            <a:pPr algn="just">
              <a:buFont typeface="Wingdings" panose="05000000000000000000" pitchFamily="2" charset="2"/>
              <a:buChar char="Ø"/>
            </a:pPr>
            <a:r>
              <a:rPr lang="pl-PL" sz="2200" dirty="0"/>
              <a:t>Każda grupa otrzyma za swoją pracę ocenę zgodnie z tym, jak wykonała swoje zadanie. Oceniana będzie estetyka i treść prezentacji, plakat, wykorzystanie źródeł, wzajemna współpraca i końcowa prezentacja projektu.</a:t>
            </a:r>
          </a:p>
          <a:p>
            <a:pPr algn="just">
              <a:buFont typeface="Wingdings" panose="05000000000000000000" pitchFamily="2" charset="2"/>
              <a:buChar char="Ø"/>
            </a:pPr>
            <a:r>
              <a:rPr lang="pl-PL" sz="2200" dirty="0"/>
              <a:t>Oceniany będzie cały projekt, dlatego ważne jest ogólne wrażenie.</a:t>
            </a:r>
          </a:p>
        </p:txBody>
      </p:sp>
    </p:spTree>
    <p:extLst>
      <p:ext uri="{BB962C8B-B14F-4D97-AF65-F5344CB8AC3E}">
        <p14:creationId xmlns:p14="http://schemas.microsoft.com/office/powerpoint/2010/main" val="1448767839"/>
      </p:ext>
    </p:extLst>
  </p:cSld>
  <p:clrMapOvr>
    <a:masterClrMapping/>
  </p:clrMapOvr>
  <p:transition spd="slow" advTm="13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OCENA</a:t>
            </a:r>
          </a:p>
        </p:txBody>
      </p:sp>
      <p:graphicFrame>
        <p:nvGraphicFramePr>
          <p:cNvPr id="4" name="Symbol zastępczy zawartości 3">
            <a:extLst>
              <a:ext uri="{FF2B5EF4-FFF2-40B4-BE49-F238E27FC236}">
                <a16:creationId xmlns="" xmlns:a16="http://schemas.microsoft.com/office/drawing/2014/main" id="{7AEBFCAB-81F7-4A73-90FF-4EBDE263A680}"/>
              </a:ext>
            </a:extLst>
          </p:cNvPr>
          <p:cNvGraphicFramePr>
            <a:graphicFrameLocks/>
          </p:cNvGraphicFramePr>
          <p:nvPr>
            <p:extLst>
              <p:ext uri="{D42A27DB-BD31-4B8C-83A1-F6EECF244321}">
                <p14:modId xmlns:p14="http://schemas.microsoft.com/office/powerpoint/2010/main" val="951376576"/>
              </p:ext>
            </p:extLst>
          </p:nvPr>
        </p:nvGraphicFramePr>
        <p:xfrm>
          <a:off x="1142976" y="1765002"/>
          <a:ext cx="6929487" cy="4502317"/>
        </p:xfrm>
        <a:graphic>
          <a:graphicData uri="http://schemas.openxmlformats.org/drawingml/2006/table">
            <a:tbl>
              <a:tblPr firstRow="1" bandRow="1">
                <a:tableStyleId>{5C22544A-7EE6-4342-B048-85BDC9FD1C3A}</a:tableStyleId>
              </a:tblPr>
              <a:tblGrid>
                <a:gridCol w="1410660">
                  <a:extLst>
                    <a:ext uri="{9D8B030D-6E8A-4147-A177-3AD203B41FA5}">
                      <a16:colId xmlns="" xmlns:a16="http://schemas.microsoft.com/office/drawing/2014/main" val="1881291383"/>
                    </a:ext>
                  </a:extLst>
                </a:gridCol>
                <a:gridCol w="2740920">
                  <a:extLst>
                    <a:ext uri="{9D8B030D-6E8A-4147-A177-3AD203B41FA5}">
                      <a16:colId xmlns="" xmlns:a16="http://schemas.microsoft.com/office/drawing/2014/main" val="3731982650"/>
                    </a:ext>
                  </a:extLst>
                </a:gridCol>
                <a:gridCol w="1388171">
                  <a:extLst>
                    <a:ext uri="{9D8B030D-6E8A-4147-A177-3AD203B41FA5}">
                      <a16:colId xmlns="" xmlns:a16="http://schemas.microsoft.com/office/drawing/2014/main" val="3935696474"/>
                    </a:ext>
                  </a:extLst>
                </a:gridCol>
                <a:gridCol w="1389736">
                  <a:extLst>
                    <a:ext uri="{9D8B030D-6E8A-4147-A177-3AD203B41FA5}">
                      <a16:colId xmlns="" xmlns:a16="http://schemas.microsoft.com/office/drawing/2014/main" val="834379282"/>
                    </a:ext>
                  </a:extLst>
                </a:gridCol>
              </a:tblGrid>
              <a:tr h="290121">
                <a:tc>
                  <a:txBody>
                    <a:bodyPr/>
                    <a:lstStyle/>
                    <a:p>
                      <a:pPr marL="0" marR="0" lvl="0" indent="0" algn="ctr"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Ilość</a:t>
                      </a:r>
                      <a:r>
                        <a:rPr lang="pl-PL" sz="1200" b="0" i="0" u="none" strike="noStrike" kern="1200" baseline="0" noProof="0" dirty="0">
                          <a:latin typeface="+mn-lt"/>
                          <a:ea typeface="Lucida Sans Unicode" pitchFamily="2"/>
                          <a:cs typeface="Mangal" pitchFamily="2"/>
                        </a:rPr>
                        <a:t> punktów</a:t>
                      </a:r>
                      <a:endParaRPr lang="sk-SK" sz="1200" b="0" i="0" u="none" strike="noStrike" kern="1200" noProof="0" dirty="0">
                        <a:latin typeface="+mn-lt"/>
                        <a:ea typeface="Lucida Sans Unicode" pitchFamily="2"/>
                        <a:cs typeface="Mangal" pitchFamily="2"/>
                      </a:endParaRP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1</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2</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3</a:t>
                      </a:r>
                    </a:p>
                  </a:txBody>
                  <a:tcPr marL="62699" marR="62699"/>
                </a:tc>
                <a:extLst>
                  <a:ext uri="{0D108BD9-81ED-4DB2-BD59-A6C34878D82A}">
                    <a16:rowId xmlns="" xmlns:a16="http://schemas.microsoft.com/office/drawing/2014/main" val="1944231571"/>
                  </a:ext>
                </a:extLst>
              </a:tr>
              <a:tr h="1653689">
                <a:tc>
                  <a:txBody>
                    <a:bodyPr/>
                    <a:lstStyle/>
                    <a:p>
                      <a:pPr marL="0" marR="0" lvl="0" indent="0" algn="ctr" rtl="0" hangingPunct="0">
                        <a:lnSpc>
                          <a:spcPct val="100000"/>
                        </a:lnSpc>
                        <a:spcBef>
                          <a:spcPts val="0"/>
                        </a:spcBef>
                        <a:spcAft>
                          <a:spcPts val="0"/>
                        </a:spcAft>
                        <a:buNone/>
                        <a:tabLst/>
                      </a:pPr>
                      <a:endParaRPr lang="pl-PL"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200" b="1" i="0" u="none" strike="noStrike" kern="1200" noProof="0" dirty="0">
                          <a:latin typeface="+mn-lt"/>
                          <a:ea typeface="Lucida Sans Unicode" pitchFamily="2"/>
                          <a:cs typeface="Mangal" pitchFamily="2"/>
                        </a:rPr>
                        <a:t>Treść</a:t>
                      </a:r>
                    </a:p>
                  </a:txBody>
                  <a:tcPr marL="62699" marR="62699"/>
                </a:tc>
                <a:tc>
                  <a:txBody>
                    <a:bodyPr/>
                    <a:lstStyle/>
                    <a:p>
                      <a:pPr marL="0" marR="0" lvl="0" indent="0" algn="just"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Mało informacji, które nie są związane z tematem.</a:t>
                      </a:r>
                    </a:p>
                    <a:p>
                      <a:pPr marL="0" marR="0" lvl="0" indent="0" algn="just"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Słabe wykorzystanie źródeł.</a:t>
                      </a:r>
                    </a:p>
                  </a:txBody>
                  <a:tcPr marL="62699" marR="62699"/>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Dużo informacji,</a:t>
                      </a:r>
                      <a:r>
                        <a:rPr lang="pl-PL" sz="1200" b="0" i="0" u="none" strike="noStrike" kern="1200" baseline="0" noProof="0" dirty="0">
                          <a:latin typeface="+mn-lt"/>
                          <a:ea typeface="Lucida Sans Unicode" pitchFamily="2"/>
                          <a:cs typeface="Mangal" pitchFamily="2"/>
                        </a:rPr>
                        <a:t> które związane są z tematem. Dobre wykorzystanie źródeł</a:t>
                      </a:r>
                      <a:r>
                        <a:rPr lang="pl-PL" sz="1200" b="0" i="0" u="none" strike="noStrike" kern="1200" noProof="0" dirty="0">
                          <a:latin typeface="+mn-lt"/>
                          <a:ea typeface="Lucida Sans Unicode" pitchFamily="2"/>
                          <a:cs typeface="Mangal" pitchFamily="2"/>
                        </a:rPr>
                        <a:t>.</a:t>
                      </a:r>
                    </a:p>
                  </a:txBody>
                  <a:tcPr marL="62699" marR="62699"/>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Wyczerpujące informacje, które związane są z tematem,</a:t>
                      </a:r>
                      <a:r>
                        <a:rPr lang="pl-PL" sz="1200" b="0" i="0" u="none" strike="noStrike" kern="1200" baseline="0" noProof="0" dirty="0">
                          <a:latin typeface="+mn-lt"/>
                          <a:ea typeface="Lucida Sans Unicode" pitchFamily="2"/>
                          <a:cs typeface="Mangal" pitchFamily="2"/>
                        </a:rPr>
                        <a:t> wykorzystanie wszystkich określonych źródeł, ewentualnie innych materiałów źródłowych.</a:t>
                      </a:r>
                      <a:endParaRPr lang="pl-PL" sz="1200" b="0" i="0" u="none" strike="noStrike" kern="1200" noProof="0" dirty="0">
                        <a:latin typeface="+mn-lt"/>
                        <a:ea typeface="Lucida Sans Unicode" pitchFamily="2"/>
                        <a:cs typeface="Mangal" pitchFamily="2"/>
                      </a:endParaRPr>
                    </a:p>
                  </a:txBody>
                  <a:tcPr marL="62699" marR="62699"/>
                </a:tc>
                <a:extLst>
                  <a:ext uri="{0D108BD9-81ED-4DB2-BD59-A6C34878D82A}">
                    <a16:rowId xmlns="" xmlns:a16="http://schemas.microsoft.com/office/drawing/2014/main" val="1959416184"/>
                  </a:ext>
                </a:extLst>
              </a:tr>
              <a:tr h="2001835">
                <a:tc>
                  <a:txBody>
                    <a:bodyPr/>
                    <a:lstStyle/>
                    <a:p>
                      <a:pPr marL="0" marR="0" lvl="0" indent="0" algn="ctr" rtl="0" hangingPunct="0">
                        <a:lnSpc>
                          <a:spcPct val="100000"/>
                        </a:lnSpc>
                        <a:spcBef>
                          <a:spcPts val="0"/>
                        </a:spcBef>
                        <a:spcAft>
                          <a:spcPts val="0"/>
                        </a:spcAft>
                        <a:buNone/>
                        <a:tabLst/>
                      </a:pPr>
                      <a:endParaRPr lang="pl-PL"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200" b="1" i="0" u="none" strike="noStrike" kern="1200" noProof="0" dirty="0">
                          <a:latin typeface="+mn-lt"/>
                          <a:ea typeface="Lucida Sans Unicode" pitchFamily="2"/>
                          <a:cs typeface="Mangal" pitchFamily="2"/>
                        </a:rPr>
                        <a:t>Estetyka</a:t>
                      </a:r>
                    </a:p>
                  </a:txBody>
                  <a:tcPr marL="62699" marR="62699"/>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Praca mało czytelna, nieestetyczna.</a:t>
                      </a:r>
                    </a:p>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Złe rozplanowanie informacji na stronie.</a:t>
                      </a:r>
                    </a:p>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Brak elementów graficznych.</a:t>
                      </a:r>
                    </a:p>
                  </a:txBody>
                  <a:tcPr marL="62699" marR="62699"/>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Praca czytelna i estetyczna.</a:t>
                      </a:r>
                    </a:p>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Dobre rozplanowanie</a:t>
                      </a:r>
                      <a:r>
                        <a:rPr lang="pl-PL" sz="1200" b="0" i="0" u="none" strike="noStrike" kern="1200" baseline="0" noProof="0" dirty="0">
                          <a:latin typeface="+mn-lt"/>
                          <a:ea typeface="Lucida Sans Unicode" pitchFamily="2"/>
                          <a:cs typeface="Mangal" pitchFamily="2"/>
                        </a:rPr>
                        <a:t> informacji na stronie</a:t>
                      </a:r>
                      <a:r>
                        <a:rPr lang="pl-PL" sz="1200" b="0" i="0" u="none" strike="noStrike" kern="1200" noProof="0" dirty="0">
                          <a:latin typeface="+mn-lt"/>
                          <a:ea typeface="Lucida Sans Unicode" pitchFamily="2"/>
                          <a:cs typeface="Mangal" pitchFamily="2"/>
                        </a:rPr>
                        <a:t>.</a:t>
                      </a:r>
                    </a:p>
                  </a:txBody>
                  <a:tcPr marL="62699" marR="62699"/>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Praca estetyczna, czytelna, przejrzysta, motywująca do</a:t>
                      </a:r>
                      <a:r>
                        <a:rPr lang="pl-PL" sz="1200" b="0" i="0" u="none" strike="noStrike" kern="1200" baseline="0" noProof="0" dirty="0">
                          <a:latin typeface="+mn-lt"/>
                          <a:ea typeface="Lucida Sans Unicode" pitchFamily="2"/>
                          <a:cs typeface="Mangal" pitchFamily="2"/>
                        </a:rPr>
                        <a:t> zapoznania się z treścią. Dobre rozplanowanie informacji. Odpowiednia grafika.</a:t>
                      </a:r>
                      <a:endParaRPr lang="pl-PL" sz="1200" b="0" i="0" u="none" strike="noStrike" kern="1200" noProof="0" dirty="0">
                        <a:latin typeface="+mn-lt"/>
                        <a:ea typeface="Lucida Sans Unicode" pitchFamily="2"/>
                        <a:cs typeface="Mangal" pitchFamily="2"/>
                      </a:endParaRPr>
                    </a:p>
                  </a:txBody>
                  <a:tcPr marL="62699" marR="62699"/>
                </a:tc>
                <a:extLst>
                  <a:ext uri="{0D108BD9-81ED-4DB2-BD59-A6C34878D82A}">
                    <a16:rowId xmlns="" xmlns:a16="http://schemas.microsoft.com/office/drawing/2014/main" val="147985353"/>
                  </a:ext>
                </a:extLst>
              </a:tr>
              <a:tr h="290121">
                <a:tc>
                  <a:txBody>
                    <a:bodyPr/>
                    <a:lstStyle/>
                    <a:p>
                      <a:endParaRPr lang="pl-PL" sz="1200">
                        <a:latin typeface="+mn-lt"/>
                      </a:endParaRPr>
                    </a:p>
                  </a:txBody>
                  <a:tcPr marL="62699" marR="62699"/>
                </a:tc>
                <a:tc>
                  <a:txBody>
                    <a:bodyPr/>
                    <a:lstStyle/>
                    <a:p>
                      <a:endParaRPr lang="pl-PL" sz="1200">
                        <a:latin typeface="+mn-lt"/>
                      </a:endParaRPr>
                    </a:p>
                  </a:txBody>
                  <a:tcPr marL="62699" marR="62699"/>
                </a:tc>
                <a:tc>
                  <a:txBody>
                    <a:bodyPr/>
                    <a:lstStyle/>
                    <a:p>
                      <a:endParaRPr lang="pl-PL" sz="1200">
                        <a:latin typeface="+mn-lt"/>
                      </a:endParaRPr>
                    </a:p>
                  </a:txBody>
                  <a:tcPr marL="62699" marR="62699"/>
                </a:tc>
                <a:tc>
                  <a:txBody>
                    <a:bodyPr/>
                    <a:lstStyle/>
                    <a:p>
                      <a:endParaRPr lang="pl-PL" sz="1200" dirty="0">
                        <a:latin typeface="+mn-lt"/>
                      </a:endParaRPr>
                    </a:p>
                  </a:txBody>
                  <a:tcPr marL="62699" marR="62699"/>
                </a:tc>
                <a:extLst>
                  <a:ext uri="{0D108BD9-81ED-4DB2-BD59-A6C34878D82A}">
                    <a16:rowId xmlns="" xmlns:a16="http://schemas.microsoft.com/office/drawing/2014/main" val="3050768924"/>
                  </a:ext>
                </a:extLst>
              </a:tr>
            </a:tbl>
          </a:graphicData>
        </a:graphic>
      </p:graphicFrame>
    </p:spTree>
    <p:extLst>
      <p:ext uri="{BB962C8B-B14F-4D97-AF65-F5344CB8AC3E}">
        <p14:creationId xmlns:p14="http://schemas.microsoft.com/office/powerpoint/2010/main" val="1121828261"/>
      </p:ext>
    </p:extLst>
  </p:cSld>
  <p:clrMapOvr>
    <a:masterClrMapping/>
  </p:clrMapOvr>
  <p:transition spd="slow" advTm="13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C0CD12C-8DAB-4BBA-AD29-6181233E261A}"/>
              </a:ext>
            </a:extLst>
          </p:cNvPr>
          <p:cNvSpPr>
            <a:spLocks noGrp="1"/>
          </p:cNvSpPr>
          <p:nvPr>
            <p:ph type="title"/>
          </p:nvPr>
        </p:nvSpPr>
        <p:spPr/>
        <p:txBody>
          <a:bodyPr/>
          <a:lstStyle/>
          <a:p>
            <a:r>
              <a:rPr lang="pl-PL" dirty="0"/>
              <a:t>OCENA</a:t>
            </a:r>
          </a:p>
        </p:txBody>
      </p:sp>
      <p:graphicFrame>
        <p:nvGraphicFramePr>
          <p:cNvPr id="4" name="Symbol zastępczy zawartości 3">
            <a:extLst>
              <a:ext uri="{FF2B5EF4-FFF2-40B4-BE49-F238E27FC236}">
                <a16:creationId xmlns="" xmlns:a16="http://schemas.microsoft.com/office/drawing/2014/main" id="{8A697328-50B1-4956-A40E-81CC2D808C62}"/>
              </a:ext>
            </a:extLst>
          </p:cNvPr>
          <p:cNvGraphicFramePr>
            <a:graphicFrameLocks noGrp="1"/>
          </p:cNvGraphicFramePr>
          <p:nvPr>
            <p:ph idx="1"/>
            <p:extLst>
              <p:ext uri="{D42A27DB-BD31-4B8C-83A1-F6EECF244321}">
                <p14:modId xmlns:p14="http://schemas.microsoft.com/office/powerpoint/2010/main" val="1358144150"/>
              </p:ext>
            </p:extLst>
          </p:nvPr>
        </p:nvGraphicFramePr>
        <p:xfrm>
          <a:off x="1071536" y="1714488"/>
          <a:ext cx="7072364" cy="4286280"/>
        </p:xfrm>
        <a:graphic>
          <a:graphicData uri="http://schemas.openxmlformats.org/drawingml/2006/table">
            <a:tbl>
              <a:tblPr firstRow="1" bandRow="1">
                <a:tableStyleId>{5C22544A-7EE6-4342-B048-85BDC9FD1C3A}</a:tableStyleId>
              </a:tblPr>
              <a:tblGrid>
                <a:gridCol w="1768091">
                  <a:extLst>
                    <a:ext uri="{9D8B030D-6E8A-4147-A177-3AD203B41FA5}">
                      <a16:colId xmlns="" xmlns:a16="http://schemas.microsoft.com/office/drawing/2014/main" val="2936206050"/>
                    </a:ext>
                  </a:extLst>
                </a:gridCol>
                <a:gridCol w="1768091">
                  <a:extLst>
                    <a:ext uri="{9D8B030D-6E8A-4147-A177-3AD203B41FA5}">
                      <a16:colId xmlns="" xmlns:a16="http://schemas.microsoft.com/office/drawing/2014/main" val="1415636367"/>
                    </a:ext>
                  </a:extLst>
                </a:gridCol>
                <a:gridCol w="1768091">
                  <a:extLst>
                    <a:ext uri="{9D8B030D-6E8A-4147-A177-3AD203B41FA5}">
                      <a16:colId xmlns="" xmlns:a16="http://schemas.microsoft.com/office/drawing/2014/main" val="2978477218"/>
                    </a:ext>
                  </a:extLst>
                </a:gridCol>
                <a:gridCol w="1768091">
                  <a:extLst>
                    <a:ext uri="{9D8B030D-6E8A-4147-A177-3AD203B41FA5}">
                      <a16:colId xmlns="" xmlns:a16="http://schemas.microsoft.com/office/drawing/2014/main" val="3665793086"/>
                    </a:ext>
                  </a:extLst>
                </a:gridCol>
              </a:tblGrid>
              <a:tr h="385427">
                <a:tc>
                  <a:txBody>
                    <a:bodyPr/>
                    <a:lstStyle/>
                    <a:p>
                      <a:pPr marL="0" marR="0" lvl="0" indent="0" algn="ctr"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Ilość punktów</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1</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2</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3</a:t>
                      </a:r>
                    </a:p>
                  </a:txBody>
                  <a:tcPr marL="68580" marR="68580"/>
                </a:tc>
                <a:extLst>
                  <a:ext uri="{0D108BD9-81ED-4DB2-BD59-A6C34878D82A}">
                    <a16:rowId xmlns="" xmlns:a16="http://schemas.microsoft.com/office/drawing/2014/main" val="2285355102"/>
                  </a:ext>
                </a:extLst>
              </a:tr>
              <a:tr h="2095154">
                <a:tc>
                  <a:txBody>
                    <a:bodyPr/>
                    <a:lstStyle/>
                    <a:p>
                      <a:pPr marL="0" marR="0" lvl="0" indent="0" algn="ctr" rtl="0" hangingPunct="0">
                        <a:lnSpc>
                          <a:spcPct val="100000"/>
                        </a:lnSpc>
                        <a:spcBef>
                          <a:spcPts val="0"/>
                        </a:spcBef>
                        <a:spcAft>
                          <a:spcPts val="0"/>
                        </a:spcAft>
                        <a:buNone/>
                        <a:tabLst/>
                      </a:pPr>
                      <a:r>
                        <a:rPr lang="pl-PL" sz="1200" b="1" i="0" u="none" strike="noStrike" kern="1200" noProof="0" dirty="0">
                          <a:latin typeface="+mn-lt"/>
                          <a:ea typeface="Lucida Sans Unicode" pitchFamily="2"/>
                          <a:cs typeface="Mangal" pitchFamily="2"/>
                        </a:rPr>
                        <a:t>Zaangażowanie grupy i zdolność do współpracy</a:t>
                      </a:r>
                    </a:p>
                  </a:txBody>
                  <a:tcPr marL="68580" marR="68580"/>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Brak zaangażowania wszystkich członków grupy i słaba współpraca.</a:t>
                      </a:r>
                    </a:p>
                  </a:txBody>
                  <a:tcPr marL="68580" marR="68580"/>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Dobre zaangażowanie</a:t>
                      </a:r>
                      <a:r>
                        <a:rPr lang="pl-PL" sz="1200" b="0" i="0" u="none" strike="noStrike" kern="1200" baseline="0" noProof="0" dirty="0">
                          <a:latin typeface="+mn-lt"/>
                          <a:ea typeface="Lucida Sans Unicode" pitchFamily="2"/>
                          <a:cs typeface="Mangal" pitchFamily="2"/>
                        </a:rPr>
                        <a:t> wszystkich członków grupy</a:t>
                      </a:r>
                      <a:r>
                        <a:rPr lang="pl-PL" sz="1200" b="0" i="0" u="none" strike="noStrike" kern="1200" noProof="0" dirty="0">
                          <a:latin typeface="+mn-lt"/>
                          <a:ea typeface="Lucida Sans Unicode" pitchFamily="2"/>
                          <a:cs typeface="Mangal" pitchFamily="2"/>
                        </a:rPr>
                        <a:t>. Współpraca na zadawalającym poziomie.</a:t>
                      </a:r>
                    </a:p>
                  </a:txBody>
                  <a:tcPr marL="68580" marR="68580"/>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Dobre zaangażowanie</a:t>
                      </a:r>
                      <a:r>
                        <a:rPr lang="pl-PL" sz="1200" b="0" i="0" u="none" strike="noStrike" kern="1200" baseline="0" noProof="0" dirty="0">
                          <a:latin typeface="+mn-lt"/>
                          <a:ea typeface="Lucida Sans Unicode" pitchFamily="2"/>
                          <a:cs typeface="Mangal" pitchFamily="2"/>
                        </a:rPr>
                        <a:t> wszystkich członków grupy</a:t>
                      </a:r>
                      <a:r>
                        <a:rPr lang="pl-PL" sz="1200" b="0" i="0" u="none" strike="noStrike" kern="1200" noProof="0" dirty="0">
                          <a:latin typeface="+mn-lt"/>
                          <a:ea typeface="Lucida Sans Unicode" pitchFamily="2"/>
                          <a:cs typeface="Mangal" pitchFamily="2"/>
                        </a:rPr>
                        <a:t>. Wzajemne motywowanie się</a:t>
                      </a:r>
                      <a:r>
                        <a:rPr lang="pl-PL" sz="1200" b="0" i="0" u="none" strike="noStrike" kern="1200" baseline="0" noProof="0" dirty="0">
                          <a:latin typeface="+mn-lt"/>
                          <a:ea typeface="Lucida Sans Unicode" pitchFamily="2"/>
                          <a:cs typeface="Mangal" pitchFamily="2"/>
                        </a:rPr>
                        <a:t> do pracy</a:t>
                      </a:r>
                      <a:r>
                        <a:rPr lang="pl-PL" sz="1200" b="0" i="0" u="none" strike="noStrike" kern="1200" noProof="0" dirty="0">
                          <a:latin typeface="+mn-lt"/>
                          <a:ea typeface="Lucida Sans Unicode" pitchFamily="2"/>
                          <a:cs typeface="Mangal" pitchFamily="2"/>
                        </a:rPr>
                        <a:t>. Zdolność współpracy grupowej na bardzo dobrym poziomie.</a:t>
                      </a:r>
                    </a:p>
                  </a:txBody>
                  <a:tcPr marL="68580" marR="68580"/>
                </a:tc>
                <a:extLst>
                  <a:ext uri="{0D108BD9-81ED-4DB2-BD59-A6C34878D82A}">
                    <a16:rowId xmlns="" xmlns:a16="http://schemas.microsoft.com/office/drawing/2014/main" val="2698600199"/>
                  </a:ext>
                </a:extLst>
              </a:tr>
              <a:tr h="1805699">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200" b="1" i="0" u="none" strike="noStrike" kern="1200" noProof="0" dirty="0">
                          <a:latin typeface="+mn-lt"/>
                          <a:ea typeface="Lucida Sans Unicode" pitchFamily="2"/>
                          <a:cs typeface="Mangal" pitchFamily="2"/>
                        </a:rPr>
                        <a:t>Prezentacja</a:t>
                      </a:r>
                    </a:p>
                  </a:txBody>
                  <a:tcPr marL="68580" marR="68580"/>
                </a:tc>
                <a:tc>
                  <a:txBody>
                    <a:bodyPr/>
                    <a:lstStyle/>
                    <a:p>
                      <a:pPr marL="0" marR="0" lvl="0" indent="0" algn="l"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Prezentacja czytana. Brak odpowiedzi na pytania nauczyciela. </a:t>
                      </a:r>
                    </a:p>
                  </a:txBody>
                  <a:tcPr marL="68580" marR="68580"/>
                </a:tc>
                <a:tc>
                  <a:txBody>
                    <a:bodyPr/>
                    <a:lstStyle/>
                    <a:p>
                      <a:pPr marL="0" marR="0" lvl="0" indent="0"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Prezentacja częściowo mówiona z pamięci, częściowo czytana. Brak zadawalających odpowiedzi na pytania</a:t>
                      </a:r>
                      <a:r>
                        <a:rPr lang="pl-PL" sz="1200" b="0" i="0" u="none" strike="noStrike" kern="1200" baseline="0" noProof="0" dirty="0">
                          <a:latin typeface="+mn-lt"/>
                          <a:ea typeface="Lucida Sans Unicode" pitchFamily="2"/>
                          <a:cs typeface="Mangal" pitchFamily="2"/>
                        </a:rPr>
                        <a:t> nauczyciela. </a:t>
                      </a:r>
                      <a:endParaRPr lang="pl-PL" sz="1200" b="0" i="0" u="none" strike="noStrike" kern="1200" noProof="0" dirty="0">
                        <a:latin typeface="+mn-lt"/>
                        <a:ea typeface="Lucida Sans Unicode" pitchFamily="2"/>
                        <a:cs typeface="Mangal" pitchFamily="2"/>
                      </a:endParaRPr>
                    </a:p>
                  </a:txBody>
                  <a:tcPr marL="68580" marR="68580"/>
                </a:tc>
                <a:tc>
                  <a:txBody>
                    <a:bodyPr/>
                    <a:lstStyle/>
                    <a:p>
                      <a:pPr marL="0" marR="0" lvl="0" indent="0" rtl="0" hangingPunct="0">
                        <a:lnSpc>
                          <a:spcPct val="100000"/>
                        </a:lnSpc>
                        <a:spcBef>
                          <a:spcPts val="0"/>
                        </a:spcBef>
                        <a:spcAft>
                          <a:spcPts val="0"/>
                        </a:spcAft>
                        <a:buNone/>
                        <a:tabLst/>
                      </a:pPr>
                      <a:r>
                        <a:rPr lang="pl-PL" sz="1200" b="0" i="0" u="none" strike="noStrike" kern="1200" noProof="0" dirty="0">
                          <a:latin typeface="+mn-lt"/>
                          <a:ea typeface="Lucida Sans Unicode" pitchFamily="2"/>
                          <a:cs typeface="Mangal" pitchFamily="2"/>
                        </a:rPr>
                        <a:t>Prezentacja mówiona z pamięci</a:t>
                      </a:r>
                      <a:r>
                        <a:rPr lang="pl-PL" sz="1200" b="0" i="0" u="none" strike="noStrike" kern="1200" baseline="0" noProof="0" dirty="0">
                          <a:latin typeface="+mn-lt"/>
                          <a:ea typeface="Lucida Sans Unicode" pitchFamily="2"/>
                          <a:cs typeface="Mangal" pitchFamily="2"/>
                        </a:rPr>
                        <a:t>. Odpowiednie odpowiedzi na pytania nauczyciela</a:t>
                      </a:r>
                      <a:r>
                        <a:rPr lang="pl-PL" sz="1200" b="0" i="0" u="none" strike="noStrike" kern="1200" noProof="0" dirty="0">
                          <a:latin typeface="+mn-lt"/>
                          <a:ea typeface="Lucida Sans Unicode" pitchFamily="2"/>
                          <a:cs typeface="Mangal" pitchFamily="2"/>
                        </a:rPr>
                        <a:t>.</a:t>
                      </a:r>
                    </a:p>
                  </a:txBody>
                  <a:tcPr marL="68580" marR="68580"/>
                </a:tc>
                <a:extLst>
                  <a:ext uri="{0D108BD9-81ED-4DB2-BD59-A6C34878D82A}">
                    <a16:rowId xmlns="" xmlns:a16="http://schemas.microsoft.com/office/drawing/2014/main" val="911627455"/>
                  </a:ext>
                </a:extLst>
              </a:tr>
            </a:tbl>
          </a:graphicData>
        </a:graphic>
      </p:graphicFrame>
    </p:spTree>
    <p:extLst>
      <p:ext uri="{BB962C8B-B14F-4D97-AF65-F5344CB8AC3E}">
        <p14:creationId xmlns:p14="http://schemas.microsoft.com/office/powerpoint/2010/main" val="3204847531"/>
      </p:ext>
    </p:extLst>
  </p:cSld>
  <p:clrMapOvr>
    <a:masterClrMapping/>
  </p:clrMapOvr>
  <p:transition spd="slow" advTm="13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B9795F6-4745-4DDA-9641-86537B0E08DC}"/>
              </a:ext>
            </a:extLst>
          </p:cNvPr>
          <p:cNvSpPr>
            <a:spLocks noGrp="1"/>
          </p:cNvSpPr>
          <p:nvPr>
            <p:ph type="title"/>
          </p:nvPr>
        </p:nvSpPr>
        <p:spPr/>
        <p:txBody>
          <a:bodyPr/>
          <a:lstStyle/>
          <a:p>
            <a:r>
              <a:rPr lang="pl-PL" b="1" dirty="0"/>
              <a:t>OCENA</a:t>
            </a:r>
            <a:endParaRPr lang="pl-PL" dirty="0"/>
          </a:p>
        </p:txBody>
      </p:sp>
      <p:graphicFrame>
        <p:nvGraphicFramePr>
          <p:cNvPr id="4" name="Symbol zastępczy zawartości 3">
            <a:extLst>
              <a:ext uri="{FF2B5EF4-FFF2-40B4-BE49-F238E27FC236}">
                <a16:creationId xmlns="" xmlns:a16="http://schemas.microsoft.com/office/drawing/2014/main" id="{961B7A34-BA3B-4305-97FD-A85EB4F079CE}"/>
              </a:ext>
            </a:extLst>
          </p:cNvPr>
          <p:cNvGraphicFramePr>
            <a:graphicFrameLocks noGrp="1"/>
          </p:cNvGraphicFramePr>
          <p:nvPr>
            <p:ph idx="1"/>
            <p:extLst>
              <p:ext uri="{D42A27DB-BD31-4B8C-83A1-F6EECF244321}">
                <p14:modId xmlns:p14="http://schemas.microsoft.com/office/powerpoint/2010/main" val="2577663897"/>
              </p:ext>
            </p:extLst>
          </p:nvPr>
        </p:nvGraphicFramePr>
        <p:xfrm>
          <a:off x="1214414" y="2214552"/>
          <a:ext cx="6715172" cy="3026624"/>
        </p:xfrm>
        <a:graphic>
          <a:graphicData uri="http://schemas.openxmlformats.org/drawingml/2006/table">
            <a:tbl>
              <a:tblPr firstRow="1" bandRow="1">
                <a:tableStyleId>{5C22544A-7EE6-4342-B048-85BDC9FD1C3A}</a:tableStyleId>
              </a:tblPr>
              <a:tblGrid>
                <a:gridCol w="2859734">
                  <a:extLst>
                    <a:ext uri="{9D8B030D-6E8A-4147-A177-3AD203B41FA5}">
                      <a16:colId xmlns="" xmlns:a16="http://schemas.microsoft.com/office/drawing/2014/main" val="907188457"/>
                    </a:ext>
                  </a:extLst>
                </a:gridCol>
                <a:gridCol w="3855438">
                  <a:extLst>
                    <a:ext uri="{9D8B030D-6E8A-4147-A177-3AD203B41FA5}">
                      <a16:colId xmlns="" xmlns:a16="http://schemas.microsoft.com/office/drawing/2014/main" val="2920306546"/>
                    </a:ext>
                  </a:extLst>
                </a:gridCol>
              </a:tblGrid>
              <a:tr h="408398">
                <a:tc>
                  <a:txBody>
                    <a:bodyPr/>
                    <a:lstStyle/>
                    <a:p>
                      <a:pPr algn="ctr"/>
                      <a:r>
                        <a:rPr lang="pl-PL" sz="1800" dirty="0"/>
                        <a:t>PUNKTY</a:t>
                      </a:r>
                    </a:p>
                  </a:txBody>
                  <a:tcPr marL="68580" marR="68580"/>
                </a:tc>
                <a:tc>
                  <a:txBody>
                    <a:bodyPr/>
                    <a:lstStyle/>
                    <a:p>
                      <a:pPr algn="ctr"/>
                      <a:r>
                        <a:rPr lang="pl-PL" sz="1800" dirty="0"/>
                        <a:t>OCENA</a:t>
                      </a:r>
                    </a:p>
                  </a:txBody>
                  <a:tcPr marL="68580" marR="68580"/>
                </a:tc>
                <a:extLst>
                  <a:ext uri="{0D108BD9-81ED-4DB2-BD59-A6C34878D82A}">
                    <a16:rowId xmlns="" xmlns:a16="http://schemas.microsoft.com/office/drawing/2014/main" val="2485956178"/>
                  </a:ext>
                </a:extLst>
              </a:tr>
              <a:tr h="436371">
                <a:tc>
                  <a:txBody>
                    <a:bodyPr/>
                    <a:lstStyle/>
                    <a:p>
                      <a:pPr algn="ctr"/>
                      <a:r>
                        <a:rPr lang="pl-PL" sz="1800" dirty="0">
                          <a:latin typeface="+mj-lt"/>
                        </a:rPr>
                        <a:t>&lt;4</a:t>
                      </a:r>
                    </a:p>
                  </a:txBody>
                  <a:tcPr marL="68580" marR="68580"/>
                </a:tc>
                <a:tc>
                  <a:txBody>
                    <a:bodyPr/>
                    <a:lstStyle/>
                    <a:p>
                      <a:pPr algn="ctr"/>
                      <a:r>
                        <a:rPr lang="pl-PL" sz="1800" noProof="0" dirty="0">
                          <a:latin typeface="+mj-lt"/>
                        </a:rPr>
                        <a:t>niedostateczny</a:t>
                      </a:r>
                    </a:p>
                  </a:txBody>
                  <a:tcPr marL="68580" marR="68580"/>
                </a:tc>
                <a:extLst>
                  <a:ext uri="{0D108BD9-81ED-4DB2-BD59-A6C34878D82A}">
                    <a16:rowId xmlns="" xmlns:a16="http://schemas.microsoft.com/office/drawing/2014/main" val="2514161529"/>
                  </a:ext>
                </a:extLst>
              </a:tr>
              <a:tr h="436371">
                <a:tc>
                  <a:txBody>
                    <a:bodyPr/>
                    <a:lstStyle/>
                    <a:p>
                      <a:pPr algn="ctr"/>
                      <a:r>
                        <a:rPr lang="pl-PL" sz="1800" dirty="0">
                          <a:latin typeface="+mj-lt"/>
                        </a:rPr>
                        <a:t>4-5</a:t>
                      </a:r>
                    </a:p>
                  </a:txBody>
                  <a:tcPr marL="68580" marR="68580"/>
                </a:tc>
                <a:tc>
                  <a:txBody>
                    <a:bodyPr/>
                    <a:lstStyle/>
                    <a:p>
                      <a:pPr algn="ctr"/>
                      <a:r>
                        <a:rPr lang="pl-PL" sz="1800" noProof="0" dirty="0">
                          <a:latin typeface="+mj-lt"/>
                        </a:rPr>
                        <a:t>dopuszczalny</a:t>
                      </a:r>
                    </a:p>
                  </a:txBody>
                  <a:tcPr marL="68580" marR="68580"/>
                </a:tc>
                <a:extLst>
                  <a:ext uri="{0D108BD9-81ED-4DB2-BD59-A6C34878D82A}">
                    <a16:rowId xmlns="" xmlns:a16="http://schemas.microsoft.com/office/drawing/2014/main" val="125137976"/>
                  </a:ext>
                </a:extLst>
              </a:tr>
              <a:tr h="436371">
                <a:tc>
                  <a:txBody>
                    <a:bodyPr/>
                    <a:lstStyle/>
                    <a:p>
                      <a:pPr algn="ctr"/>
                      <a:r>
                        <a:rPr lang="pl-PL" sz="1800" dirty="0">
                          <a:latin typeface="+mj-lt"/>
                        </a:rPr>
                        <a:t>6-7</a:t>
                      </a:r>
                    </a:p>
                  </a:txBody>
                  <a:tcPr marL="68580" marR="68580"/>
                </a:tc>
                <a:tc>
                  <a:txBody>
                    <a:bodyPr/>
                    <a:lstStyle/>
                    <a:p>
                      <a:pPr algn="ctr"/>
                      <a:r>
                        <a:rPr lang="pl-PL" sz="1800" noProof="0" dirty="0">
                          <a:latin typeface="+mj-lt"/>
                        </a:rPr>
                        <a:t>dostateczny</a:t>
                      </a:r>
                    </a:p>
                  </a:txBody>
                  <a:tcPr marL="68580" marR="68580"/>
                </a:tc>
                <a:extLst>
                  <a:ext uri="{0D108BD9-81ED-4DB2-BD59-A6C34878D82A}">
                    <a16:rowId xmlns="" xmlns:a16="http://schemas.microsoft.com/office/drawing/2014/main" val="2481088150"/>
                  </a:ext>
                </a:extLst>
              </a:tr>
              <a:tr h="436371">
                <a:tc>
                  <a:txBody>
                    <a:bodyPr/>
                    <a:lstStyle/>
                    <a:p>
                      <a:pPr algn="ctr"/>
                      <a:r>
                        <a:rPr lang="pl-PL" sz="1800" dirty="0">
                          <a:latin typeface="+mj-lt"/>
                        </a:rPr>
                        <a:t>8-9</a:t>
                      </a:r>
                    </a:p>
                  </a:txBody>
                  <a:tcPr marL="68580" marR="68580"/>
                </a:tc>
                <a:tc>
                  <a:txBody>
                    <a:bodyPr/>
                    <a:lstStyle/>
                    <a:p>
                      <a:pPr algn="ctr"/>
                      <a:r>
                        <a:rPr lang="pl-PL" sz="1800" noProof="0" dirty="0">
                          <a:latin typeface="+mj-lt"/>
                        </a:rPr>
                        <a:t>dobry</a:t>
                      </a:r>
                    </a:p>
                  </a:txBody>
                  <a:tcPr marL="68580" marR="68580"/>
                </a:tc>
                <a:extLst>
                  <a:ext uri="{0D108BD9-81ED-4DB2-BD59-A6C34878D82A}">
                    <a16:rowId xmlns="" xmlns:a16="http://schemas.microsoft.com/office/drawing/2014/main" val="1930618423"/>
                  </a:ext>
                </a:extLst>
              </a:tr>
              <a:tr h="436371">
                <a:tc>
                  <a:txBody>
                    <a:bodyPr/>
                    <a:lstStyle/>
                    <a:p>
                      <a:pPr algn="ctr"/>
                      <a:r>
                        <a:rPr lang="pl-PL" sz="1800" dirty="0">
                          <a:latin typeface="+mj-lt"/>
                        </a:rPr>
                        <a:t>10-11</a:t>
                      </a:r>
                    </a:p>
                  </a:txBody>
                  <a:tcPr marL="68580" marR="68580"/>
                </a:tc>
                <a:tc>
                  <a:txBody>
                    <a:bodyPr/>
                    <a:lstStyle/>
                    <a:p>
                      <a:pPr algn="ctr"/>
                      <a:r>
                        <a:rPr lang="pl-PL" sz="1800" noProof="0" dirty="0">
                          <a:latin typeface="+mj-lt"/>
                        </a:rPr>
                        <a:t>bardzo dobry</a:t>
                      </a:r>
                    </a:p>
                  </a:txBody>
                  <a:tcPr marL="68580" marR="68580"/>
                </a:tc>
                <a:extLst>
                  <a:ext uri="{0D108BD9-81ED-4DB2-BD59-A6C34878D82A}">
                    <a16:rowId xmlns="" xmlns:a16="http://schemas.microsoft.com/office/drawing/2014/main" val="4018388455"/>
                  </a:ext>
                </a:extLst>
              </a:tr>
              <a:tr h="436371">
                <a:tc>
                  <a:txBody>
                    <a:bodyPr/>
                    <a:lstStyle/>
                    <a:p>
                      <a:pPr algn="ctr"/>
                      <a:r>
                        <a:rPr lang="pl-PL" sz="1800" dirty="0">
                          <a:latin typeface="+mj-lt"/>
                        </a:rPr>
                        <a:t>12</a:t>
                      </a:r>
                    </a:p>
                  </a:txBody>
                  <a:tcPr marL="68580" marR="68580"/>
                </a:tc>
                <a:tc>
                  <a:txBody>
                    <a:bodyPr/>
                    <a:lstStyle/>
                    <a:p>
                      <a:pPr algn="ctr"/>
                      <a:r>
                        <a:rPr lang="pl-PL" sz="1800" noProof="0" dirty="0">
                          <a:latin typeface="+mj-lt"/>
                        </a:rPr>
                        <a:t>celujący</a:t>
                      </a:r>
                    </a:p>
                  </a:txBody>
                  <a:tcPr marL="68580" marR="68580"/>
                </a:tc>
                <a:extLst>
                  <a:ext uri="{0D108BD9-81ED-4DB2-BD59-A6C34878D82A}">
                    <a16:rowId xmlns="" xmlns:a16="http://schemas.microsoft.com/office/drawing/2014/main" val="114488780"/>
                  </a:ext>
                </a:extLst>
              </a:tr>
            </a:tbl>
          </a:graphicData>
        </a:graphic>
      </p:graphicFrame>
    </p:spTree>
    <p:extLst>
      <p:ext uri="{BB962C8B-B14F-4D97-AF65-F5344CB8AC3E}">
        <p14:creationId xmlns:p14="http://schemas.microsoft.com/office/powerpoint/2010/main" val="2882351112"/>
      </p:ext>
    </p:extLst>
  </p:cSld>
  <p:clrMapOvr>
    <a:masterClrMapping/>
  </p:clrMapOvr>
  <p:transition spd="slow" advTm="13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PODSUMOWANIE</a:t>
            </a:r>
          </a:p>
        </p:txBody>
      </p:sp>
      <p:sp>
        <p:nvSpPr>
          <p:cNvPr id="3" name="Zástupný symbol obsahu 2"/>
          <p:cNvSpPr>
            <a:spLocks noGrp="1"/>
          </p:cNvSpPr>
          <p:nvPr>
            <p:ph idx="1"/>
          </p:nvPr>
        </p:nvSpPr>
        <p:spPr/>
        <p:txBody>
          <a:bodyPr>
            <a:noAutofit/>
          </a:bodyPr>
          <a:lstStyle/>
          <a:p>
            <a:pPr>
              <a:buFont typeface="Wingdings" pitchFamily="2" charset="2"/>
              <a:buChar char="Ø"/>
            </a:pPr>
            <a:r>
              <a:rPr lang="pl-PL" sz="2200" dirty="0"/>
              <a:t>W ramach tego projektu mieliście możliwość dowiedzieć się jak ważne jest uprawianie sportu i zdrowe odżywianie w Waszym wieku.</a:t>
            </a:r>
          </a:p>
          <a:p>
            <a:pPr>
              <a:buFont typeface="Wingdings" pitchFamily="2" charset="2"/>
              <a:buChar char="Ø"/>
            </a:pPr>
            <a:r>
              <a:rPr lang="pl-PL" sz="2200" dirty="0"/>
              <a:t>Dowiedzieliście się dużo o różnych sportach i dlaczego artykuły spożywcze dzielimy na zdrowe i niezdrowe.</a:t>
            </a:r>
          </a:p>
          <a:p>
            <a:pPr>
              <a:buFont typeface="Wingdings" pitchFamily="2" charset="2"/>
              <a:buChar char="Ø"/>
            </a:pPr>
            <a:r>
              <a:rPr lang="pl-PL" sz="2200" dirty="0"/>
              <a:t>Poznaliście zasady współpracy i komunikacji w grupie. </a:t>
            </a:r>
          </a:p>
          <a:p>
            <a:pPr>
              <a:buFont typeface="Wingdings" pitchFamily="2" charset="2"/>
              <a:buChar char="Ø"/>
            </a:pPr>
            <a:r>
              <a:rPr lang="pl-PL" sz="2200" dirty="0"/>
              <a:t>Nauczyliście się wyszukiwać i wykorzystać różne źródła informacji.</a:t>
            </a:r>
          </a:p>
        </p:txBody>
      </p:sp>
    </p:spTree>
    <p:extLst>
      <p:ext uri="{BB962C8B-B14F-4D97-AF65-F5344CB8AC3E}">
        <p14:creationId xmlns:p14="http://schemas.microsoft.com/office/powerpoint/2010/main" val="4026267160"/>
      </p:ext>
    </p:extLst>
  </p:cSld>
  <p:clrMapOvr>
    <a:masterClrMapping/>
  </p:clrMapOvr>
  <p:transition spd="slow" advTm="13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PODSUMOWANIE</a:t>
            </a:r>
          </a:p>
        </p:txBody>
      </p:sp>
      <p:sp>
        <p:nvSpPr>
          <p:cNvPr id="3" name="Zástupný symbol obsahu 2"/>
          <p:cNvSpPr>
            <a:spLocks noGrp="1"/>
          </p:cNvSpPr>
          <p:nvPr>
            <p:ph idx="1"/>
          </p:nvPr>
        </p:nvSpPr>
        <p:spPr/>
        <p:txBody>
          <a:bodyPr>
            <a:normAutofit/>
          </a:bodyPr>
          <a:lstStyle/>
          <a:p>
            <a:pPr>
              <a:buFont typeface="Wingdings" pitchFamily="2" charset="2"/>
              <a:buChar char="Ø"/>
            </a:pPr>
            <a:r>
              <a:rPr lang="pl-PL" sz="2200" dirty="0"/>
              <a:t>Mieliście możliwość zaprezentować swój plakat.</a:t>
            </a:r>
          </a:p>
          <a:p>
            <a:pPr>
              <a:buFont typeface="Wingdings" pitchFamily="2" charset="2"/>
              <a:buChar char="Ø"/>
            </a:pPr>
            <a:r>
              <a:rPr lang="pl-PL" sz="2200" dirty="0"/>
              <a:t>Dowiedzieliście się, że w Internecie można znaleźć dużo potrzebnych informacji, które można wykorzystać przy wykonywaniu zadania.</a:t>
            </a:r>
          </a:p>
          <a:p>
            <a:pPr>
              <a:buFont typeface="Wingdings" pitchFamily="2" charset="2"/>
              <a:buChar char="Ø"/>
            </a:pPr>
            <a:r>
              <a:rPr lang="pl-PL" sz="2200" dirty="0"/>
              <a:t>Sami prezentowaliście swoją pracę.</a:t>
            </a:r>
          </a:p>
          <a:p>
            <a:pPr>
              <a:buFont typeface="Wingdings" pitchFamily="2" charset="2"/>
              <a:buChar char="Ø"/>
            </a:pPr>
            <a:r>
              <a:rPr lang="pl-PL" sz="2200" dirty="0"/>
              <a:t>Wasza praca była wzorem dla Waszych kolegów. </a:t>
            </a:r>
          </a:p>
          <a:p>
            <a:pPr>
              <a:buFont typeface="Wingdings" pitchFamily="2" charset="2"/>
              <a:buChar char="Ø"/>
            </a:pPr>
            <a:endParaRPr lang="sk-SK" sz="2200" dirty="0"/>
          </a:p>
        </p:txBody>
      </p:sp>
    </p:spTree>
  </p:cSld>
  <p:clrMapOvr>
    <a:masterClrMapping/>
  </p:clrMapOvr>
  <p:transition spd="slow" advTm="13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PORADNIK DLA NAUCZYCIELA</a:t>
            </a:r>
          </a:p>
        </p:txBody>
      </p:sp>
      <p:sp>
        <p:nvSpPr>
          <p:cNvPr id="3" name="Zástupný symbol obsahu 2"/>
          <p:cNvSpPr>
            <a:spLocks noGrp="1"/>
          </p:cNvSpPr>
          <p:nvPr>
            <p:ph idx="1"/>
          </p:nvPr>
        </p:nvSpPr>
        <p:spPr/>
        <p:txBody>
          <a:bodyPr>
            <a:noAutofit/>
          </a:bodyPr>
          <a:lstStyle/>
          <a:p>
            <a:pPr algn="just">
              <a:buFont typeface="Wingdings" panose="05000000000000000000" pitchFamily="2" charset="2"/>
              <a:buChar char="Ø"/>
            </a:pPr>
            <a:r>
              <a:rPr lang="pl-PL" sz="1700" dirty="0"/>
              <a:t>WQ można wykorzystać na zajęciach wychowania fizycznego i podczas zajęć sportowych w godzinach popołudniowych.</a:t>
            </a:r>
          </a:p>
          <a:p>
            <a:pPr algn="just">
              <a:buFont typeface="Wingdings" panose="05000000000000000000" pitchFamily="2" charset="2"/>
              <a:buChar char="Ø"/>
            </a:pPr>
            <a:r>
              <a:rPr lang="pl-PL" sz="1700" dirty="0"/>
              <a:t>Przed samym WQ nauczyciel powinien zapoznać się z jego treścią, zobaczyć oferowane źródła i w razie potrzeby zmienić je, poprawić lub zastąpić innymi.</a:t>
            </a:r>
          </a:p>
          <a:p>
            <a:pPr algn="just">
              <a:buFont typeface="Wingdings" panose="05000000000000000000" pitchFamily="2" charset="2"/>
              <a:buChar char="Ø"/>
            </a:pPr>
            <a:r>
              <a:rPr lang="pl-PL" sz="1700" dirty="0"/>
              <a:t>Grupy należy podzielić w zależności od zdolności poznawczych uczniów, ich zręczności, zainteresowania, aby siły w grupie zostały rozłożone równomiernie.</a:t>
            </a:r>
          </a:p>
          <a:p>
            <a:pPr algn="just">
              <a:buFont typeface="Wingdings" panose="05000000000000000000" pitchFamily="2" charset="2"/>
              <a:buChar char="Ø"/>
            </a:pPr>
            <a:r>
              <a:rPr lang="pl-PL" sz="1700" dirty="0"/>
              <a:t>Ważne jest, aby uczniowie umieli tworzyć prezentację w programie Power Point.</a:t>
            </a:r>
          </a:p>
          <a:p>
            <a:pPr algn="just">
              <a:buFont typeface="Wingdings" panose="05000000000000000000" pitchFamily="2" charset="2"/>
              <a:buChar char="Ø"/>
            </a:pPr>
            <a:r>
              <a:rPr lang="pl-PL" sz="1700" dirty="0"/>
              <a:t>Należy zapewnić uczniom dostęp do komputera i pracować na wielkim ekranie – stworzyć przyjemny klimat roboczy.</a:t>
            </a:r>
          </a:p>
        </p:txBody>
      </p:sp>
    </p:spTree>
    <p:extLst>
      <p:ext uri="{BB962C8B-B14F-4D97-AF65-F5344CB8AC3E}">
        <p14:creationId xmlns:p14="http://schemas.microsoft.com/office/powerpoint/2010/main" val="1874303839"/>
      </p:ext>
    </p:extLst>
  </p:cSld>
  <p:clrMapOvr>
    <a:masterClrMapping/>
  </p:clrMapOvr>
  <p:transition spd="slow" advTm="13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SPIS TREŚCI</a:t>
            </a:r>
          </a:p>
        </p:txBody>
      </p:sp>
      <p:sp>
        <p:nvSpPr>
          <p:cNvPr id="3" name="Zástupný symbol obsahu 2"/>
          <p:cNvSpPr>
            <a:spLocks noGrp="1"/>
          </p:cNvSpPr>
          <p:nvPr>
            <p:ph idx="1"/>
          </p:nvPr>
        </p:nvSpPr>
        <p:spPr/>
        <p:txBody>
          <a:bodyPr>
            <a:normAutofit/>
          </a:bodyPr>
          <a:lstStyle/>
          <a:p>
            <a:pPr marL="0" indent="0">
              <a:buNone/>
            </a:pPr>
            <a:r>
              <a:rPr lang="pl-PL" sz="2000" dirty="0"/>
              <a:t>1. </a:t>
            </a:r>
            <a:r>
              <a:rPr lang="sk-SK" sz="2000" dirty="0" err="1"/>
              <a:t>Wstęp</a:t>
            </a:r>
            <a:endParaRPr lang="sk-SK" sz="2000" dirty="0"/>
          </a:p>
          <a:p>
            <a:pPr marL="0" indent="0">
              <a:buNone/>
            </a:pPr>
            <a:r>
              <a:rPr lang="sk-SK" sz="2000" dirty="0"/>
              <a:t>2. Zadania</a:t>
            </a:r>
          </a:p>
          <a:p>
            <a:pPr marL="0" indent="0">
              <a:buNone/>
            </a:pPr>
            <a:r>
              <a:rPr lang="sk-SK" sz="2000" dirty="0"/>
              <a:t>3. Proces</a:t>
            </a:r>
          </a:p>
          <a:p>
            <a:pPr marL="0" indent="0">
              <a:buNone/>
            </a:pPr>
            <a:r>
              <a:rPr lang="sk-SK" sz="2000" dirty="0"/>
              <a:t>4. </a:t>
            </a:r>
            <a:r>
              <a:rPr lang="pl-PL" dirty="0"/>
              <a:t>Źródła</a:t>
            </a:r>
          </a:p>
          <a:p>
            <a:pPr marL="0" indent="0">
              <a:buNone/>
            </a:pPr>
            <a:r>
              <a:rPr lang="pl-PL" sz="2000" dirty="0"/>
              <a:t>5. Ocena</a:t>
            </a:r>
          </a:p>
          <a:p>
            <a:pPr marL="0" indent="0">
              <a:buNone/>
            </a:pPr>
            <a:r>
              <a:rPr lang="pl-PL" sz="2000" dirty="0"/>
              <a:t>6. Podsumowanie</a:t>
            </a:r>
          </a:p>
          <a:p>
            <a:pPr marL="0" indent="0">
              <a:buNone/>
            </a:pPr>
            <a:r>
              <a:rPr lang="pl-PL" sz="2000" dirty="0"/>
              <a:t>7. Poradnik dla nauczyciela</a:t>
            </a:r>
          </a:p>
          <a:p>
            <a:endParaRPr lang="sk-SK" sz="2000" dirty="0"/>
          </a:p>
        </p:txBody>
      </p:sp>
    </p:spTree>
    <p:extLst>
      <p:ext uri="{BB962C8B-B14F-4D97-AF65-F5344CB8AC3E}">
        <p14:creationId xmlns:p14="http://schemas.microsoft.com/office/powerpoint/2010/main" val="3686232883"/>
      </p:ext>
    </p:extLst>
  </p:cSld>
  <p:clrMapOvr>
    <a:masterClrMapping/>
  </p:clrMapOvr>
  <p:transition spd="slow" advTm="13000">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06451" y="2060848"/>
            <a:ext cx="7731096" cy="1202485"/>
          </a:xfrm>
        </p:spPr>
        <p:txBody>
          <a:bodyPr>
            <a:normAutofit fontScale="90000"/>
          </a:bodyPr>
          <a:lstStyle/>
          <a:p>
            <a:r>
              <a:rPr lang="sk-SK" dirty="0"/>
              <a:t>PORADNIK DLA NAUCZYCIELA</a:t>
            </a:r>
          </a:p>
        </p:txBody>
      </p:sp>
      <p:sp>
        <p:nvSpPr>
          <p:cNvPr id="3" name="Zástupný symbol obsahu 2"/>
          <p:cNvSpPr>
            <a:spLocks noGrp="1"/>
          </p:cNvSpPr>
          <p:nvPr>
            <p:ph idx="1"/>
          </p:nvPr>
        </p:nvSpPr>
        <p:spPr>
          <a:xfrm>
            <a:off x="1115616" y="3248833"/>
            <a:ext cx="6698603" cy="3276511"/>
          </a:xfrm>
        </p:spPr>
        <p:txBody>
          <a:bodyPr>
            <a:normAutofit/>
          </a:bodyPr>
          <a:lstStyle/>
          <a:p>
            <a:pPr algn="just">
              <a:buFont typeface="Wingdings" pitchFamily="2" charset="2"/>
              <a:buChar char="Ø"/>
            </a:pPr>
            <a:r>
              <a:rPr lang="pl-PL" sz="1700" dirty="0"/>
              <a:t>Należy obiektywnie oceniać swoją pracę i pracę swoich kolegów z grupy.</a:t>
            </a:r>
          </a:p>
          <a:p>
            <a:pPr algn="just">
              <a:buFont typeface="Wingdings" pitchFamily="2" charset="2"/>
              <a:buChar char="Ø"/>
            </a:pPr>
            <a:r>
              <a:rPr lang="pl-PL" sz="1700" dirty="0"/>
              <a:t>Czas na realizację projektu powinien być dostosowany do możliwości uczniów. Nauczyciel po zapoznaniu się z WQ powinien przeznaczyć określony czas na realizację projektu.</a:t>
            </a:r>
          </a:p>
          <a:p>
            <a:pPr algn="just">
              <a:buFont typeface="Wingdings" pitchFamily="2" charset="2"/>
              <a:buChar char="Ø"/>
            </a:pPr>
            <a:r>
              <a:rPr lang="pl-PL" sz="1700" dirty="0"/>
              <a:t>Nauczyciel powinien być pomocny dla ucznia przy zdobywaniu odpowiednich danych, powinien wyjaśniać, tłumaczyć.</a:t>
            </a:r>
          </a:p>
          <a:p>
            <a:pPr algn="just">
              <a:buFont typeface="Wingdings" pitchFamily="2" charset="2"/>
              <a:buChar char="Ø"/>
            </a:pPr>
            <a:r>
              <a:rPr lang="pl-PL" sz="1700" dirty="0"/>
              <a:t>Nauczyciel powinien dostosować ocenę pracy do całej klasy.</a:t>
            </a:r>
          </a:p>
          <a:p>
            <a:pPr algn="just">
              <a:buFont typeface="Wingdings" pitchFamily="2" charset="2"/>
              <a:buChar char="Ø"/>
            </a:pPr>
            <a:r>
              <a:rPr lang="pl-PL" sz="1700" dirty="0"/>
              <a:t>Po prezentacji projektów nauczyciel powinien podsumować zdobytą wiedzę.</a:t>
            </a:r>
          </a:p>
          <a:p>
            <a:pPr algn="just">
              <a:buFont typeface="Wingdings" pitchFamily="2" charset="2"/>
              <a:buChar char="Ø"/>
            </a:pPr>
            <a:endParaRPr lang="sk-SK" sz="1700" dirty="0"/>
          </a:p>
        </p:txBody>
      </p:sp>
      <p:pic>
        <p:nvPicPr>
          <p:cNvPr id="5" name="Obraz 4">
            <a:extLst>
              <a:ext uri="{FF2B5EF4-FFF2-40B4-BE49-F238E27FC236}">
                <a16:creationId xmlns="" xmlns:a16="http://schemas.microsoft.com/office/drawing/2014/main" id="{F10C9CB4-0CA2-4A42-90AE-292F853CB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1"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Wstęp</a:t>
            </a:r>
            <a:endParaRPr lang="sk-SK" dirty="0"/>
          </a:p>
        </p:txBody>
      </p:sp>
      <p:sp>
        <p:nvSpPr>
          <p:cNvPr id="3" name="Zástupný symbol obsahu 2"/>
          <p:cNvSpPr>
            <a:spLocks noGrp="1"/>
          </p:cNvSpPr>
          <p:nvPr>
            <p:ph idx="1"/>
          </p:nvPr>
        </p:nvSpPr>
        <p:spPr/>
        <p:txBody>
          <a:bodyPr>
            <a:normAutofit/>
          </a:bodyPr>
          <a:lstStyle/>
          <a:p>
            <a:pPr marL="0" indent="0">
              <a:buNone/>
            </a:pPr>
            <a:r>
              <a:rPr lang="pl-PL" dirty="0"/>
              <a:t>W dzisiejszych czasach coraz więcej jest dzieci, którym ruch nie mówi zbyt wiele. Bardziej lubią spędzać czas przed telewizorem albo przed komputerem. Wynikiem tego jest między innymi rosnąca liczba dzieci otyłych, agresja dziecięca oraz wiele innych problemów. Dlatego powinniśmy postarać się aby zapewnić naszym dzieciom jak najwięcej ruchu.</a:t>
            </a:r>
          </a:p>
        </p:txBody>
      </p:sp>
      <p:pic>
        <p:nvPicPr>
          <p:cNvPr id="1027" name="Picture 3"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99828"/>
            <a:ext cx="1912422" cy="99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0304"/>
      </p:ext>
    </p:extLst>
  </p:cSld>
  <p:clrMapOvr>
    <a:masterClrMapping/>
  </p:clrMapOvr>
  <p:transition spd="slow" advTm="13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WSTĘP</a:t>
            </a:r>
          </a:p>
        </p:txBody>
      </p:sp>
      <p:sp>
        <p:nvSpPr>
          <p:cNvPr id="3" name="Zástupný symbol obsahu 2"/>
          <p:cNvSpPr>
            <a:spLocks noGrp="1"/>
          </p:cNvSpPr>
          <p:nvPr>
            <p:ph idx="1"/>
          </p:nvPr>
        </p:nvSpPr>
        <p:spPr/>
        <p:txBody>
          <a:bodyPr>
            <a:normAutofit/>
          </a:bodyPr>
          <a:lstStyle/>
          <a:p>
            <a:pPr marL="0" indent="0">
              <a:buNone/>
            </a:pPr>
            <a:r>
              <a:rPr lang="pl-PL" dirty="0"/>
              <a:t>Aktywność fizyczna rozwija osobowość dzieci. Gra ma wielkie znaczenie emocjonalne. Przy każdej grze staramy się stworzyć przyjemny klimat. Jeżeli aktywność fizyczna związana jest z przyjemnym przeżyciem, dzieci będą chętnie ją kontynuować również poza szkołą. </a:t>
            </a:r>
          </a:p>
        </p:txBody>
      </p:sp>
      <p:pic>
        <p:nvPicPr>
          <p:cNvPr id="1027" name="Picture 3"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69160"/>
            <a:ext cx="1913562" cy="99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0304"/>
      </p:ext>
    </p:extLst>
  </p:cSld>
  <p:clrMapOvr>
    <a:masterClrMapping/>
  </p:clrMapOvr>
  <p:transition spd="slow" advTm="1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ZADANIE</a:t>
            </a:r>
            <a:endParaRPr lang="sk-SK" dirty="0"/>
          </a:p>
        </p:txBody>
      </p:sp>
      <p:sp>
        <p:nvSpPr>
          <p:cNvPr id="3" name="Zástupný symbol obsahu 2"/>
          <p:cNvSpPr>
            <a:spLocks noGrp="1"/>
          </p:cNvSpPr>
          <p:nvPr>
            <p:ph idx="1"/>
          </p:nvPr>
        </p:nvSpPr>
        <p:spPr/>
        <p:txBody>
          <a:bodyPr>
            <a:normAutofit fontScale="92500"/>
          </a:bodyPr>
          <a:lstStyle/>
          <a:p>
            <a:pPr algn="just">
              <a:buFont typeface="Wingdings" panose="05000000000000000000" pitchFamily="2" charset="2"/>
              <a:buChar char="Ø"/>
            </a:pPr>
            <a:r>
              <a:rPr lang="pl-PL" dirty="0"/>
              <a:t>W ramach tego zadania przygotujecie dla swoich kolegów: </a:t>
            </a:r>
          </a:p>
          <a:p>
            <a:pPr algn="just">
              <a:buFont typeface="Wingdings" panose="05000000000000000000" pitchFamily="2" charset="2"/>
              <a:buChar char="Ø"/>
            </a:pPr>
            <a:r>
              <a:rPr lang="pl-PL" dirty="0"/>
              <a:t>DZIEŃ SPORTOWY, SAŁATKĘ OWOCOWĄ</a:t>
            </a:r>
          </a:p>
          <a:p>
            <a:pPr algn="just">
              <a:buNone/>
            </a:pPr>
            <a:r>
              <a:rPr lang="pl-PL" dirty="0"/>
              <a:t>    oraz plakat na temat: MY I ZDROWE ARTYKUŁY SPOŻYWCZE. Wszystkie wasze czynności opiszemy w prezentacji typu Power Point.</a:t>
            </a:r>
          </a:p>
          <a:p>
            <a:pPr algn="just">
              <a:buFont typeface="Wingdings" panose="05000000000000000000" pitchFamily="2" charset="2"/>
              <a:buChar char="Ø"/>
            </a:pPr>
            <a:r>
              <a:rPr lang="pl-PL" dirty="0"/>
              <a:t>Stworzymy 2 grupy robocze, w których będziecie współpracować i wzajemnie sobie pomagać.</a:t>
            </a:r>
          </a:p>
          <a:p>
            <a:pPr algn="just">
              <a:buFont typeface="Wingdings" panose="05000000000000000000" pitchFamily="2" charset="2"/>
              <a:buChar char="Ø"/>
            </a:pPr>
            <a:r>
              <a:rPr lang="pl-PL" dirty="0"/>
              <a:t>Projekt będzie trwać 3 tygodnie.</a:t>
            </a:r>
          </a:p>
        </p:txBody>
      </p:sp>
    </p:spTree>
    <p:extLst>
      <p:ext uri="{BB962C8B-B14F-4D97-AF65-F5344CB8AC3E}">
        <p14:creationId xmlns:p14="http://schemas.microsoft.com/office/powerpoint/2010/main" val="3653692677"/>
      </p:ext>
    </p:extLst>
  </p:cSld>
  <p:clrMapOvr>
    <a:masterClrMapping/>
  </p:clrMapOvr>
  <p:transition spd="slow" advTm="1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Zadanie</a:t>
            </a:r>
            <a:endParaRPr lang="sk-SK" dirty="0"/>
          </a:p>
        </p:txBody>
      </p:sp>
      <p:sp>
        <p:nvSpPr>
          <p:cNvPr id="3" name="Zástupný symbol obsahu 2"/>
          <p:cNvSpPr>
            <a:spLocks noGrp="1"/>
          </p:cNvSpPr>
          <p:nvPr>
            <p:ph idx="1"/>
          </p:nvPr>
        </p:nvSpPr>
        <p:spPr/>
        <p:txBody>
          <a:bodyPr>
            <a:normAutofit fontScale="92500" lnSpcReduction="10000"/>
          </a:bodyPr>
          <a:lstStyle/>
          <a:p>
            <a:pPr algn="just">
              <a:buFont typeface="Wingdings" panose="05000000000000000000" pitchFamily="2" charset="2"/>
              <a:buChar char="Ø"/>
            </a:pPr>
            <a:r>
              <a:rPr lang="pl-PL" sz="2000" dirty="0"/>
              <a:t>W Internecie wyszukajcie aktywności sportowe, które przygotowaliście i realizowali na podwórku w przedszkolu.</a:t>
            </a:r>
            <a:endParaRPr lang="pl-PL" sz="2200" dirty="0"/>
          </a:p>
          <a:p>
            <a:pPr algn="just">
              <a:buFont typeface="Wingdings" panose="05000000000000000000" pitchFamily="2" charset="2"/>
              <a:buChar char="Ø"/>
            </a:pPr>
            <a:r>
              <a:rPr lang="pl-PL" sz="2200" dirty="0"/>
              <a:t>Wyszukajcie przepis na sałatkę owocową i opiszcie sposób jej przygotowania.</a:t>
            </a:r>
          </a:p>
          <a:p>
            <a:pPr algn="just">
              <a:buFont typeface="Wingdings" panose="05000000000000000000" pitchFamily="2" charset="2"/>
              <a:buChar char="Ø"/>
            </a:pPr>
            <a:r>
              <a:rPr lang="pl-PL" sz="2200" dirty="0"/>
              <a:t>Podczas sporządzania plakatu wykorzystajcie ulotki z różnych sklepów spożywczych, wytnijcie z nich różne fotografie artykułów spożywczych i przygotujcie plakat z odpowiednimi i nieodpowiednimi artykułami spożywczymi.</a:t>
            </a:r>
          </a:p>
          <a:p>
            <a:pPr algn="just">
              <a:buFont typeface="Wingdings" panose="05000000000000000000" pitchFamily="2" charset="2"/>
              <a:buChar char="Ø"/>
            </a:pPr>
            <a:r>
              <a:rPr lang="pl-PL" sz="2200" dirty="0"/>
              <a:t>Na koniec odbędzie się wspólna prezentacja, w której porównacie swoje pomysły i doświadczenia.</a:t>
            </a:r>
          </a:p>
        </p:txBody>
      </p:sp>
    </p:spTree>
    <p:extLst>
      <p:ext uri="{BB962C8B-B14F-4D97-AF65-F5344CB8AC3E}">
        <p14:creationId xmlns:p14="http://schemas.microsoft.com/office/powerpoint/2010/main" val="3653692677"/>
      </p:ext>
    </p:extLst>
  </p:cSld>
  <p:clrMapOvr>
    <a:masterClrMapping/>
  </p:clrMapOvr>
  <p:transition spd="slow" advTm="1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 </a:t>
            </a:r>
          </a:p>
        </p:txBody>
      </p:sp>
      <p:sp>
        <p:nvSpPr>
          <p:cNvPr id="3" name="Zástupný symbol obsahu 2"/>
          <p:cNvSpPr>
            <a:spLocks noGrp="1"/>
          </p:cNvSpPr>
          <p:nvPr>
            <p:ph idx="1"/>
          </p:nvPr>
        </p:nvSpPr>
        <p:spPr/>
        <p:txBody>
          <a:bodyPr>
            <a:noAutofit/>
          </a:bodyPr>
          <a:lstStyle/>
          <a:p>
            <a:pPr marL="457200" indent="-457200">
              <a:buNone/>
            </a:pPr>
            <a:r>
              <a:rPr lang="pl-PL" sz="2200" dirty="0"/>
              <a:t>      1. tydzień</a:t>
            </a:r>
          </a:p>
          <a:p>
            <a:pPr marL="457200" indent="-457200">
              <a:buFont typeface="Wingdings" pitchFamily="2" charset="2"/>
              <a:buChar char="Ø"/>
            </a:pPr>
            <a:r>
              <a:rPr lang="pl-PL" sz="2200" dirty="0"/>
              <a:t>Wyszukajcie aktywności sportowe, które można realizować na podwórku szkolnym. Inspiracją może być literatura, Internet.</a:t>
            </a:r>
          </a:p>
          <a:p>
            <a:pPr marL="457200" indent="-457200">
              <a:buFont typeface="Wingdings" pitchFamily="2" charset="2"/>
              <a:buChar char="Ø"/>
            </a:pPr>
            <a:r>
              <a:rPr lang="pl-PL" sz="2200" dirty="0"/>
              <a:t>Opiszcie jakie wybraliście aktywności i jakich przyrządów sportowych będziecie do tego potrzebować. Przygotujcie opis zadań, co dzieci mają realizować na poszczególnych etapach i w jakim odstępie czasowym nastąpi wymiana.</a:t>
            </a:r>
          </a:p>
          <a:p>
            <a:pPr marL="457200" indent="-457200">
              <a:buFont typeface="Wingdings" pitchFamily="2" charset="2"/>
              <a:buChar char="Ø"/>
            </a:pPr>
            <a:r>
              <a:rPr lang="pl-PL" sz="2200" dirty="0"/>
              <a:t>Gry powinny być zabawne i wesołe.</a:t>
            </a:r>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p:txBody>
      </p:sp>
    </p:spTree>
    <p:extLst>
      <p:ext uri="{BB962C8B-B14F-4D97-AF65-F5344CB8AC3E}">
        <p14:creationId xmlns:p14="http://schemas.microsoft.com/office/powerpoint/2010/main" val="3491872413"/>
      </p:ext>
    </p:extLst>
  </p:cSld>
  <p:clrMapOvr>
    <a:masterClrMapping/>
  </p:clrMapOvr>
  <p:transition spd="slow" advTm="13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6" name="Zástupný symbol obsahu 5"/>
          <p:cNvSpPr>
            <a:spLocks noGrp="1"/>
          </p:cNvSpPr>
          <p:nvPr>
            <p:ph idx="1"/>
          </p:nvPr>
        </p:nvSpPr>
        <p:spPr/>
        <p:txBody>
          <a:bodyPr>
            <a:normAutofit/>
          </a:bodyPr>
          <a:lstStyle/>
          <a:p>
            <a:pPr>
              <a:buFont typeface="Wingdings" pitchFamily="2" charset="2"/>
              <a:buChar char="Ø"/>
            </a:pPr>
            <a:r>
              <a:rPr lang="pl-PL" sz="2200" dirty="0"/>
              <a:t>Wyszukaj przepis na przygotowanie sałatki.</a:t>
            </a:r>
          </a:p>
          <a:p>
            <a:pPr>
              <a:buFont typeface="Wingdings" pitchFamily="2" charset="2"/>
              <a:buChar char="Ø"/>
            </a:pPr>
            <a:r>
              <a:rPr lang="pl-PL" sz="2200" dirty="0"/>
              <a:t>Przygotuj materiałów do produkcji plakatu</a:t>
            </a:r>
            <a:r>
              <a:rPr lang="sk-SK" sz="2200" dirty="0"/>
              <a:t>.</a:t>
            </a:r>
          </a:p>
          <a:p>
            <a:pPr>
              <a:buFont typeface="Wingdings" pitchFamily="2" charset="2"/>
              <a:buChar char="Ø"/>
            </a:pPr>
            <a:endParaRPr lang="sk-SK" sz="2200" dirty="0"/>
          </a:p>
          <a:p>
            <a:pPr>
              <a:buNone/>
            </a:pPr>
            <a:endParaRPr lang="sk-SK" sz="2200" dirty="0"/>
          </a:p>
          <a:p>
            <a:pPr algn="just">
              <a:buNone/>
            </a:pPr>
            <a:endParaRPr lang="sk-SK" sz="2200" dirty="0"/>
          </a:p>
        </p:txBody>
      </p:sp>
      <p:pic>
        <p:nvPicPr>
          <p:cNvPr id="2051" name="Picture 3" descr="C:\Users\Marta\Desktop\fruit-salad-650x484.jpg"/>
          <p:cNvPicPr>
            <a:picLocks noChangeAspect="1" noChangeArrowheads="1"/>
          </p:cNvPicPr>
          <p:nvPr/>
        </p:nvPicPr>
        <p:blipFill>
          <a:blip r:embed="rId2"/>
          <a:srcRect/>
          <a:stretch>
            <a:fillRect/>
          </a:stretch>
        </p:blipFill>
        <p:spPr bwMode="auto">
          <a:xfrm>
            <a:off x="4429124" y="3307444"/>
            <a:ext cx="3258870" cy="2426605"/>
          </a:xfrm>
          <a:prstGeom prst="rect">
            <a:avLst/>
          </a:prstGeom>
          <a:noFill/>
        </p:spPr>
      </p:pic>
    </p:spTree>
  </p:cSld>
  <p:clrMapOvr>
    <a:masterClrMapping/>
  </p:clrMapOvr>
  <p:transition spd="slow" advTm="13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 </a:t>
            </a:r>
          </a:p>
        </p:txBody>
      </p:sp>
      <p:sp>
        <p:nvSpPr>
          <p:cNvPr id="3" name="Zástupný symbol obsahu 2"/>
          <p:cNvSpPr>
            <a:spLocks noGrp="1"/>
          </p:cNvSpPr>
          <p:nvPr>
            <p:ph idx="1"/>
          </p:nvPr>
        </p:nvSpPr>
        <p:spPr/>
        <p:txBody>
          <a:bodyPr>
            <a:normAutofit/>
          </a:bodyPr>
          <a:lstStyle/>
          <a:p>
            <a:pPr marL="0" indent="0">
              <a:buNone/>
            </a:pPr>
            <a:r>
              <a:rPr lang="pl-PL" sz="2200" dirty="0"/>
              <a:t>2 tygodnie</a:t>
            </a:r>
          </a:p>
          <a:p>
            <a:pPr marL="0" indent="0">
              <a:buNone/>
            </a:pPr>
            <a:r>
              <a:rPr lang="pl-PL" sz="2200" dirty="0"/>
              <a:t>Zacznijcie pracę nad prezentacją.</a:t>
            </a:r>
          </a:p>
          <a:p>
            <a:pPr>
              <a:buFont typeface="Wingdings" panose="05000000000000000000" pitchFamily="2" charset="2"/>
              <a:buChar char="Ø"/>
            </a:pPr>
            <a:r>
              <a:rPr lang="pl-PL" sz="2200" dirty="0"/>
              <a:t>Nie zapominajcie o tym, co powinna zawierać Wasza prezentacja:</a:t>
            </a:r>
          </a:p>
          <a:p>
            <a:pPr>
              <a:buNone/>
            </a:pPr>
            <a:r>
              <a:rPr lang="pl-PL" sz="2200" dirty="0"/>
              <a:t>    1. nazwę i autorów,</a:t>
            </a:r>
          </a:p>
          <a:p>
            <a:pPr>
              <a:buNone/>
            </a:pPr>
            <a:r>
              <a:rPr lang="pl-PL" sz="2200" dirty="0"/>
              <a:t>    2. odpowiednie i wyczerpujące informacje oraz ciekawą grafikę (fotografie i obrazki...), </a:t>
            </a:r>
          </a:p>
          <a:p>
            <a:pPr>
              <a:buNone/>
            </a:pPr>
            <a:r>
              <a:rPr lang="pl-PL" sz="2200" dirty="0"/>
              <a:t>    3. skąd czerpiecie informacje: można poradzić się z rodzicami i nauczycielami.</a:t>
            </a:r>
          </a:p>
          <a:p>
            <a:pPr>
              <a:buNone/>
            </a:pPr>
            <a:endParaRPr lang="pl-PL"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Font typeface="Wingdings" panose="05000000000000000000" pitchFamily="2" charset="2"/>
              <a:buChar char="Ø"/>
            </a:pPr>
            <a:endParaRPr lang="sk-SK" sz="2200" dirty="0"/>
          </a:p>
          <a:p>
            <a:pPr>
              <a:buFont typeface="Wingdings" panose="05000000000000000000" pitchFamily="2" charset="2"/>
              <a:buChar char="Ø"/>
            </a:pPr>
            <a:endParaRPr lang="sk-SK" sz="2200" dirty="0"/>
          </a:p>
          <a:p>
            <a:pPr>
              <a:buNone/>
            </a:pPr>
            <a:endParaRPr lang="sk-SK" sz="2200" dirty="0"/>
          </a:p>
          <a:p>
            <a:pPr>
              <a:buFont typeface="Wingdings" panose="05000000000000000000" pitchFamily="2" charset="2"/>
              <a:buChar char="Ø"/>
            </a:pPr>
            <a:endParaRPr lang="sk-SK" sz="2200" dirty="0"/>
          </a:p>
        </p:txBody>
      </p:sp>
    </p:spTree>
    <p:extLst>
      <p:ext uri="{BB962C8B-B14F-4D97-AF65-F5344CB8AC3E}">
        <p14:creationId xmlns:p14="http://schemas.microsoft.com/office/powerpoint/2010/main" val="3160350542"/>
      </p:ext>
    </p:extLst>
  </p:cSld>
  <p:clrMapOvr>
    <a:masterClrMapping/>
  </p:clrMapOvr>
  <p:transition spd="slow" advTm="13000">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1555</TotalTime>
  <Words>1002</Words>
  <Application>Microsoft Office PowerPoint</Application>
  <PresentationFormat>Pokaz na ekranie (4:3)</PresentationFormat>
  <Paragraphs>156</Paragraphs>
  <Slides>20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Brush Script MT</vt:lpstr>
      <vt:lpstr>Calibri</vt:lpstr>
      <vt:lpstr>Constantia</vt:lpstr>
      <vt:lpstr>Franklin Gothic Book</vt:lpstr>
      <vt:lpstr>Lucida Sans Unicode</vt:lpstr>
      <vt:lpstr>Mangal</vt:lpstr>
      <vt:lpstr>Rage Italic</vt:lpstr>
      <vt:lpstr>Wingdings</vt:lpstr>
      <vt:lpstr>Špendlík</vt:lpstr>
      <vt:lpstr>SPORT I ZDROWIE</vt:lpstr>
      <vt:lpstr>SPIS TREŚCI</vt:lpstr>
      <vt:lpstr>Wstęp</vt:lpstr>
      <vt:lpstr>WSTĘP</vt:lpstr>
      <vt:lpstr>ZADANIE</vt:lpstr>
      <vt:lpstr>Zadanie</vt:lpstr>
      <vt:lpstr>PROCES </vt:lpstr>
      <vt:lpstr>Proces</vt:lpstr>
      <vt:lpstr>PROCES </vt:lpstr>
      <vt:lpstr>PROCES</vt:lpstr>
      <vt:lpstr>PROCES</vt:lpstr>
      <vt:lpstr>Źródła </vt:lpstr>
      <vt:lpstr>OCENA</vt:lpstr>
      <vt:lpstr>OCENA</vt:lpstr>
      <vt:lpstr>OCENA</vt:lpstr>
      <vt:lpstr>OCENA</vt:lpstr>
      <vt:lpstr>PODSUMOWANIE</vt:lpstr>
      <vt:lpstr>PODSUMOWANIE</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ŠPORT A ZDRAVIE</dc:title>
  <dc:creator>Marta Dvorakova</dc:creator>
  <cp:lastModifiedBy>Anna Basta</cp:lastModifiedBy>
  <cp:revision>76</cp:revision>
  <dcterms:created xsi:type="dcterms:W3CDTF">2018-05-02T16:21:23Z</dcterms:created>
  <dcterms:modified xsi:type="dcterms:W3CDTF">2020-01-21T14:05:55Z</dcterms:modified>
</cp:coreProperties>
</file>