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1" r:id="rId9"/>
    <p:sldId id="263" r:id="rId10"/>
    <p:sldId id="267" r:id="rId11"/>
    <p:sldId id="272" r:id="rId12"/>
    <p:sldId id="264" r:id="rId13"/>
    <p:sldId id="269" r:id="rId14"/>
    <p:sldId id="270" r:id="rId15"/>
    <p:sldId id="265" r:id="rId16"/>
    <p:sldId id="266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9" autoAdjust="0"/>
    <p:restoredTop sz="94660"/>
  </p:normalViewPr>
  <p:slideViewPr>
    <p:cSldViewPr>
      <p:cViewPr varScale="1">
        <p:scale>
          <a:sx n="84" d="100"/>
          <a:sy n="84" d="100"/>
        </p:scale>
        <p:origin x="49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92577-B80E-4FF3-82B7-2C7CC6E046A8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B2C1D-36F4-4738-9B31-2D88A8BCAF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63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B2C1D-36F4-4738-9B31-2D88A8BCAFA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7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t>20.01.2020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676723"/>
            <a:ext cx="6876256" cy="1264443"/>
          </a:xfrm>
        </p:spPr>
        <p:txBody>
          <a:bodyPr>
            <a:normAutofit/>
          </a:bodyPr>
          <a:lstStyle/>
          <a:p>
            <a:pPr algn="l"/>
            <a:r>
              <a:rPr lang="pl-PL" sz="2500" dirty="0">
                <a:solidFill>
                  <a:schemeClr val="accent6"/>
                </a:solidFill>
              </a:rPr>
              <a:t>Europa – gra planszowa</a:t>
            </a:r>
            <a:br>
              <a:rPr lang="pl-PL" sz="2500" dirty="0">
                <a:solidFill>
                  <a:schemeClr val="accent6"/>
                </a:solidFill>
              </a:rPr>
            </a:br>
            <a:r>
              <a:rPr lang="pl-PL" sz="2500" dirty="0">
                <a:solidFill>
                  <a:schemeClr val="accent6"/>
                </a:solidFill>
              </a:rPr>
              <a:t>  </a:t>
            </a:r>
            <a:r>
              <a:rPr lang="pl-PL" sz="2500" dirty="0">
                <a:solidFill>
                  <a:schemeClr val="accent6">
                    <a:lumMod val="50000"/>
                  </a:schemeClr>
                </a:solidFill>
              </a:rPr>
              <a:t>WEB QUEST przeznaczony jest </a:t>
            </a:r>
            <a:br>
              <a:rPr lang="pl-PL" sz="25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500" dirty="0">
                <a:solidFill>
                  <a:schemeClr val="accent6">
                    <a:lumMod val="50000"/>
                  </a:schemeClr>
                </a:solidFill>
              </a:rPr>
              <a:t>dla uczniów klasy II lub III gimnazjum</a:t>
            </a:r>
            <a:endParaRPr lang="pl-PL" sz="2500" dirty="0">
              <a:solidFill>
                <a:schemeClr val="accent6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131840" y="5041790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Autor: Ewa Gajewska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89" y="3757926"/>
            <a:ext cx="1224136" cy="110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71" y="2204864"/>
            <a:ext cx="5094657" cy="134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FEE0C9C-27F8-432B-856F-CF10024FD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15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46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2636912"/>
            <a:ext cx="8229600" cy="4070049"/>
          </a:xfrm>
        </p:spPr>
        <p:txBody>
          <a:bodyPr/>
          <a:lstStyle/>
          <a:p>
            <a:r>
              <a:rPr lang="pl-PL" sz="2400" dirty="0"/>
              <a:t>https://pl.wikipedia.org/wiki/Europa</a:t>
            </a:r>
          </a:p>
          <a:p>
            <a:r>
              <a:rPr lang="pl-PL" sz="2400" dirty="0"/>
              <a:t>https://pl.wikipedia.org/wiki/Państwa_Europy</a:t>
            </a:r>
          </a:p>
          <a:p>
            <a:r>
              <a:rPr lang="pl-PL" sz="2400" dirty="0"/>
              <a:t>https://www.bajkidoczytania.pl/europa-konturowa-kraje</a:t>
            </a:r>
          </a:p>
          <a:p>
            <a:r>
              <a:rPr lang="pl-PL" sz="2400" dirty="0"/>
              <a:t>https://pl.wikipedia.org/wiki/Wyspy_Europy</a:t>
            </a:r>
          </a:p>
          <a:p>
            <a:r>
              <a:rPr lang="pl-PL" sz="2400" dirty="0"/>
              <a:t>https://www.o2.pl/.../-najciekawszych-zabytkow-europy-okiem-turysty</a:t>
            </a:r>
          </a:p>
          <a:p>
            <a:pPr marL="109728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pl-PL" dirty="0"/>
              <a:t>ŹRÓDŁA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32656"/>
            <a:ext cx="4971045" cy="202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16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pl-PL" sz="2400" dirty="0"/>
              <a:t>https://pl.wikipedia.org/wiki/Pasma_g%C3%B3rskie_w_Europie</a:t>
            </a:r>
          </a:p>
          <a:p>
            <a:r>
              <a:rPr lang="pl-PL" sz="2400" dirty="0"/>
              <a:t>https://pl.wikipedia.org/wiki/Rzeki_Europy</a:t>
            </a:r>
          </a:p>
          <a:p>
            <a:r>
              <a:rPr lang="pl-PL" sz="2400" dirty="0"/>
              <a:t>http://navtur.pl/place/news/20,najdluzsze-rzeki-europy</a:t>
            </a:r>
          </a:p>
          <a:p>
            <a:r>
              <a:rPr lang="pl-PL" sz="2400" dirty="0"/>
              <a:t>https://pl.wikipedia.org/wiki/Jeziora_Europy</a:t>
            </a:r>
          </a:p>
          <a:p>
            <a:r>
              <a:rPr lang="pl-PL" sz="2400" dirty="0"/>
              <a:t>https://www.esky.pl/porady-dla-podroznych/podroze/poznaj-swiat/top-10-najpiekniejszych-zabytkow-w-europie</a:t>
            </a:r>
          </a:p>
          <a:p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ŹRÓDŁA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8"/>
            <a:ext cx="3744416" cy="152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09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/>
              <a:t>EWALUACJA</a:t>
            </a:r>
          </a:p>
          <a:p>
            <a:pPr marL="109728" indent="0" algn="ct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12127"/>
              </p:ext>
            </p:extLst>
          </p:nvPr>
        </p:nvGraphicFramePr>
        <p:xfrm>
          <a:off x="395536" y="1412776"/>
          <a:ext cx="828092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Zawartość</a:t>
                      </a:r>
                      <a:r>
                        <a:rPr lang="pl-PL" baseline="0" dirty="0"/>
                        <a:t> merytoryczna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Praca słaba pod względem merytorycznym. Błędy</a:t>
                      </a:r>
                      <a:r>
                        <a:rPr lang="pl-PL" baseline="0" dirty="0"/>
                        <a:t> merytoryczne.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Praca dobra pod względem merytorycznym. Niewielkie błędy.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Praca bardzo dobra, poprawna merytorycznie.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Estetyka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Praca nieestetyczna, niedbale wykonana.</a:t>
                      </a:r>
                    </a:p>
                    <a:p>
                      <a:pPr algn="ctr"/>
                      <a:r>
                        <a:rPr lang="pl-PL" dirty="0"/>
                        <a:t>Brak elementów.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Praca  estetyczna, staranna,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dobrze rozplanowana.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Praca bardzo staranna, estetyczna,  kolorowa, przejrzysta, zachęcająca do gry.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3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/>
              <a:t>EWALUACJA</a:t>
            </a:r>
          </a:p>
          <a:p>
            <a:pPr marL="109728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85871"/>
              </p:ext>
            </p:extLst>
          </p:nvPr>
        </p:nvGraphicFramePr>
        <p:xfrm>
          <a:off x="1524000" y="1397000"/>
          <a:ext cx="8331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97584"/>
              </p:ext>
            </p:extLst>
          </p:nvPr>
        </p:nvGraphicFramePr>
        <p:xfrm>
          <a:off x="539552" y="908720"/>
          <a:ext cx="7992888" cy="542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</a:t>
                      </a:r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Zaangażowanie</a:t>
                      </a:r>
                      <a:r>
                        <a:rPr lang="pl-PL" baseline="0" dirty="0"/>
                        <a:t> w pracę, współpraca w grupie.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Małe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zaangażowanie  w pracę, słaba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współpraca</a:t>
                      </a:r>
                      <a:r>
                        <a:rPr lang="pl-PL" baseline="0" dirty="0"/>
                        <a:t> w grupie</a:t>
                      </a:r>
                      <a:r>
                        <a:rPr lang="pl-PL" dirty="0"/>
                        <a:t>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Dobre zaangażowanie w pracę. Umiejętność współpracy w grupie na zadawalającym poziomie.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Duże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zaangażowanie w pracę. Umiejętność współpracy w grupie na wysokim poziomie.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819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Prezentacja gry.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Słaba</a:t>
                      </a:r>
                    </a:p>
                    <a:p>
                      <a:pPr algn="ctr"/>
                      <a:r>
                        <a:rPr lang="pl-PL" dirty="0"/>
                        <a:t> pobieżna prezentacja gry.</a:t>
                      </a:r>
                    </a:p>
                    <a:p>
                      <a:pPr algn="ctr"/>
                      <a:r>
                        <a:rPr lang="pl-PL" dirty="0"/>
                        <a:t>Brak odpowiedzi</a:t>
                      </a:r>
                      <a:r>
                        <a:rPr lang="pl-PL" baseline="0" dirty="0"/>
                        <a:t> na pytania nauczyciela.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Dobra</a:t>
                      </a:r>
                      <a:r>
                        <a:rPr lang="pl-PL" baseline="0" dirty="0"/>
                        <a:t> prezentacja gry.</a:t>
                      </a:r>
                      <a:r>
                        <a:rPr lang="pl-PL" dirty="0"/>
                        <a:t> Brak  pełnych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odpowiedzi na  pytania nauczyciela.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Ciekawa,</a:t>
                      </a:r>
                      <a:r>
                        <a:rPr lang="pl-PL" baseline="0" dirty="0"/>
                        <a:t> w</a:t>
                      </a:r>
                      <a:r>
                        <a:rPr lang="pl-PL" dirty="0"/>
                        <a:t>yczerpująca</a:t>
                      </a:r>
                      <a:r>
                        <a:rPr lang="pl-PL" baseline="0" dirty="0"/>
                        <a:t> prezentacja</a:t>
                      </a:r>
                      <a:r>
                        <a:rPr lang="pl-PL" dirty="0"/>
                        <a:t> gry. Poprawne odpowiedzi na pytania  nauczyciela.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26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61038"/>
              </p:ext>
            </p:extLst>
          </p:nvPr>
        </p:nvGraphicFramePr>
        <p:xfrm>
          <a:off x="1187624" y="1628800"/>
          <a:ext cx="6264696" cy="33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059832" y="908720"/>
            <a:ext cx="3081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/>
              <a:t>EWALUACJA _ OCENA</a:t>
            </a:r>
          </a:p>
        </p:txBody>
      </p:sp>
    </p:spTree>
    <p:extLst>
      <p:ext uri="{BB962C8B-B14F-4D97-AF65-F5344CB8AC3E}">
        <p14:creationId xmlns:p14="http://schemas.microsoft.com/office/powerpoint/2010/main" val="4006731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2400" dirty="0"/>
              <a:t>KONKLUZJA</a:t>
            </a:r>
          </a:p>
          <a:p>
            <a:pPr marL="109728" indent="0" algn="ctr">
              <a:buNone/>
            </a:pPr>
            <a:r>
              <a:rPr lang="pl-PL" sz="2400" dirty="0"/>
              <a:t>Jakie korzyści osiągnęliście z realizacji tego projektu?</a:t>
            </a:r>
          </a:p>
          <a:p>
            <a:pPr marL="109728" indent="0">
              <a:buNone/>
            </a:pPr>
            <a:r>
              <a:rPr lang="pl-PL" sz="2400" dirty="0"/>
              <a:t>Przypomnieliście sobie wiadomości dotyczące kontynentu, na którym mieszkacie.</a:t>
            </a:r>
          </a:p>
          <a:p>
            <a:pPr marL="109728" indent="0">
              <a:buNone/>
            </a:pPr>
            <a:r>
              <a:rPr lang="pl-PL" sz="2400" dirty="0"/>
              <a:t>Przekonaliście się , że można powtarzać  wiadomości w atrakcyjny sposób.</a:t>
            </a:r>
          </a:p>
          <a:p>
            <a:pPr marL="109728" indent="0">
              <a:buNone/>
            </a:pPr>
            <a:r>
              <a:rPr lang="pl-PL" sz="2400" dirty="0"/>
              <a:t>Wyszukaliście potrzebne informacje w Internecie.</a:t>
            </a:r>
          </a:p>
          <a:p>
            <a:pPr marL="109728" indent="0">
              <a:buNone/>
            </a:pPr>
            <a:r>
              <a:rPr lang="pl-PL" sz="2400" dirty="0"/>
              <a:t>Rozwijaliście umiejętności współpracy w grupie oraz odpowiedzialności za wspólnie wykonywane zadanie. </a:t>
            </a:r>
          </a:p>
          <a:p>
            <a:pPr marL="109728" indent="0">
              <a:buNone/>
            </a:pPr>
            <a:r>
              <a:rPr lang="pl-PL" sz="2400" dirty="0"/>
              <a:t>Przygotowana przez Was gra może służyć  również innym uczniom w szkole.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88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pl-PL" sz="8800" dirty="0"/>
              <a:t>PORADNIK DLA NAUCZYCIELA</a:t>
            </a:r>
          </a:p>
          <a:p>
            <a:pPr marL="109728" indent="0" algn="ctr">
              <a:buNone/>
            </a:pPr>
            <a:endParaRPr lang="pl-PL" sz="4400" dirty="0"/>
          </a:p>
          <a:p>
            <a:pPr marL="109728" indent="0">
              <a:buNone/>
            </a:pPr>
            <a:r>
              <a:rPr lang="pl-PL" sz="8800" dirty="0"/>
              <a:t>Przed przystąpieniem do realizacji WQ nauczyciel  powinien zapoznać się z treścią WQ oraz   materiałami źródłowymi.  W razie potrzeby  można dokonać selekcji</a:t>
            </a:r>
          </a:p>
          <a:p>
            <a:pPr marL="109728" indent="0">
              <a:buNone/>
            </a:pPr>
            <a:r>
              <a:rPr lang="pl-PL" sz="8800" dirty="0"/>
              <a:t>(ograniczenia  lub rozszerzenia).</a:t>
            </a:r>
          </a:p>
          <a:p>
            <a:pPr marL="109728" indent="0">
              <a:buNone/>
            </a:pPr>
            <a:r>
              <a:rPr lang="pl-PL" sz="8800" dirty="0"/>
              <a:t>Sugerowany czas realizacji projektu to 3 tygodnie, ale powinien być dostosowany do </a:t>
            </a:r>
            <a:r>
              <a:rPr lang="pl-PL" sz="8800"/>
              <a:t>możliwości uczniów.</a:t>
            </a:r>
            <a:endParaRPr lang="pl-PL" sz="8800" dirty="0"/>
          </a:p>
          <a:p>
            <a:pPr marL="109728" indent="0">
              <a:buNone/>
            </a:pPr>
            <a:r>
              <a:rPr lang="pl-PL" sz="8800" dirty="0"/>
              <a:t>Podział na grupy  powinien uwzględniać zdolności plastyczne uczniów   oraz stopień trudności   przydzielonych  do wykonania zadań. </a:t>
            </a:r>
          </a:p>
          <a:p>
            <a:pPr marL="109728" indent="0">
              <a:buNone/>
            </a:pPr>
            <a:r>
              <a:rPr lang="pl-PL" sz="8800" dirty="0"/>
              <a:t>Nauczyciel powinien przeanalizować z uczniami treści WQ, upewnić się, czy są one  zrozumiałe.</a:t>
            </a:r>
          </a:p>
          <a:p>
            <a:pPr marL="109728" indent="0">
              <a:buNone/>
            </a:pPr>
            <a:r>
              <a:rPr lang="pl-PL" sz="8800" dirty="0"/>
              <a:t>Nauczyciel  koordynuje prace uczniów , służy pomocą na każdym etapie (zapoznanie ze źródłami, tłumaczenie  pojęć, sprawdzanie wykonanych zadań).</a:t>
            </a:r>
          </a:p>
          <a:p>
            <a:pPr marL="109728" indent="0">
              <a:buNone/>
            </a:pPr>
            <a:endParaRPr lang="pl-PL" sz="8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79" y="5085184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68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5033" y="2708920"/>
            <a:ext cx="8003232" cy="3528392"/>
          </a:xfrm>
        </p:spPr>
        <p:txBody>
          <a:bodyPr>
            <a:normAutofit/>
          </a:bodyPr>
          <a:lstStyle/>
          <a:p>
            <a:r>
              <a:rPr lang="pl-PL" sz="1100" u="sng" dirty="0">
                <a:solidFill>
                  <a:srgbClr val="0070C0"/>
                </a:solidFill>
              </a:rPr>
              <a:t>https://www.google.com/search?client=firefox-b&amp;biw=1151&amp;bih=536&amp;tbm=isch&amp;sa=1&amp;ei=juCCW6vwC-_yqwGaqKPAAg&amp;q=Europa+clipart&amp;oq=Europa+clipart</a:t>
            </a:r>
          </a:p>
          <a:p>
            <a:r>
              <a:rPr lang="pl-PL" sz="1100" u="sng" dirty="0">
                <a:solidFill>
                  <a:srgbClr val="0070C0"/>
                </a:solidFill>
              </a:rPr>
              <a:t>https://www.google.com/search?client=firefox-b&amp;biw=1151&amp;bih=537&amp;tbm=isch&amp;sa=1&amp;ei=KQGgW6_uC9KdkwWYi7GYCw&amp;q=games+clipart</a:t>
            </a:r>
          </a:p>
          <a:p>
            <a:r>
              <a:rPr lang="pl-PL" sz="1100" u="sng" dirty="0">
                <a:solidFill>
                  <a:srgbClr val="0070C0"/>
                </a:solidFill>
              </a:rPr>
              <a:t>https://www.google.com/search?client=firefox-b&amp;biw=1151&amp;bih=536&amp;tbm=isch&amp;sa=1&amp;ei=juCCW6vwC-_yqwGaqKPAAg&amp;q=Europa+clipart&amp;oq=Europa+clipart&amp;gs_l=img.</a:t>
            </a:r>
          </a:p>
          <a:p>
            <a:r>
              <a:rPr lang="pl-PL" sz="1100" u="sng" dirty="0">
                <a:solidFill>
                  <a:srgbClr val="0070C0"/>
                </a:solidFill>
              </a:rPr>
              <a:t>www.google.com/search?q=games+clipart&amp;client=firefox-b&amp;source</a:t>
            </a:r>
          </a:p>
          <a:p>
            <a:r>
              <a:rPr lang="pl-PL" sz="1100" u="sng" dirty="0">
                <a:solidFill>
                  <a:srgbClr val="0070C0"/>
                </a:solidFill>
              </a:rPr>
              <a:t>https://www.google.com/search?q=games+clipart&amp;client=firefox-b&amp;tbm=isch&amp;tbs</a:t>
            </a:r>
          </a:p>
          <a:p>
            <a:r>
              <a:rPr lang="pl-PL" sz="1100" u="sng" dirty="0">
                <a:solidFill>
                  <a:srgbClr val="0070C0"/>
                </a:solidFill>
              </a:rPr>
              <a:t>https://www.google.com/search?q=zabytki+europy</a:t>
            </a:r>
          </a:p>
          <a:p>
            <a:r>
              <a:rPr lang="pl-PL" sz="1100" u="sng" dirty="0">
                <a:solidFill>
                  <a:srgbClr val="0070C0"/>
                </a:solidFill>
              </a:rPr>
              <a:t>https://www.google.com/search?q=games+clipart&amp;client=firefox-b&amp;tbm=isch&amp;tbs=rimg</a:t>
            </a:r>
          </a:p>
          <a:p>
            <a:r>
              <a:rPr lang="pl-PL" sz="1100" u="sng" dirty="0">
                <a:solidFill>
                  <a:srgbClr val="0070C0"/>
                </a:solidFill>
              </a:rPr>
              <a:t>https://www.google.com/search?client=firefox-b&amp;biw=115</a:t>
            </a:r>
          </a:p>
          <a:p>
            <a:r>
              <a:rPr lang="pl-PL" sz="1100" u="sng" dirty="0">
                <a:solidFill>
                  <a:srgbClr val="0070C0"/>
                </a:solidFill>
              </a:rPr>
              <a:t>https://www.google.com/search?client=firefox-b&amp;biw=1151&amp;bih=537&amp;tbm=isch&amp;sa=1&amp;ei=IAGgW8KmKc_UkwWc57ioCQ&amp;q=pomoc+clipart&amp;oq=pomoc</a:t>
            </a:r>
          </a:p>
          <a:p>
            <a:endParaRPr lang="pl-PL" sz="1200" dirty="0"/>
          </a:p>
          <a:p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74008" y="1811480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l-PL" sz="1400" b="0" dirty="0">
                <a:effectLst/>
              </a:rPr>
              <a:t>Źródła użytych obrazków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8BC14F81-83D5-4C12-92D6-9E056C4A4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11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9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548680"/>
            <a:ext cx="77048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WPROWADZENIE</a:t>
            </a:r>
          </a:p>
          <a:p>
            <a:pPr algn="just"/>
            <a:r>
              <a:rPr lang="pl-PL" sz="2400" dirty="0"/>
              <a:t>	</a:t>
            </a:r>
            <a:r>
              <a:rPr lang="pl-PL" sz="2200" dirty="0"/>
              <a:t>Europa to piękny  kontynent, a dla nas szczególny, bowiem  w jej środkowej części położony jest nasz kraj  - Polska. </a:t>
            </a:r>
          </a:p>
          <a:p>
            <a:pPr algn="just"/>
            <a:r>
              <a:rPr lang="pl-PL" sz="2200" dirty="0"/>
              <a:t>Na ogół  lubimy podróże i wycieczki. Proponuję  Wam byśmy wybrali się w  podróż po Europie. </a:t>
            </a:r>
          </a:p>
          <a:p>
            <a:pPr algn="just"/>
            <a:r>
              <a:rPr lang="pl-PL" sz="2200" dirty="0"/>
              <a:t>Większość  z uczniów lubi grać w gry planszowe, </a:t>
            </a:r>
          </a:p>
          <a:p>
            <a:pPr algn="just"/>
            <a:r>
              <a:rPr lang="pl-PL" sz="2200" dirty="0"/>
              <a:t>Waszym zadaniem będzie  więc stworzenie</a:t>
            </a:r>
          </a:p>
          <a:p>
            <a:pPr algn="just"/>
            <a:r>
              <a:rPr lang="pl-PL" sz="2200" dirty="0"/>
              <a:t>gry planszowej  dotyczącej Europy.</a:t>
            </a:r>
          </a:p>
          <a:p>
            <a:pPr algn="just"/>
            <a:r>
              <a:rPr lang="pl-PL" sz="2200" dirty="0"/>
              <a:t>Dzięki temu w atrakcyjny </a:t>
            </a:r>
          </a:p>
          <a:p>
            <a:pPr algn="just"/>
            <a:r>
              <a:rPr lang="pl-PL" sz="2200" dirty="0"/>
              <a:t>sposób powtórzycie </a:t>
            </a:r>
          </a:p>
          <a:p>
            <a:pPr algn="just"/>
            <a:r>
              <a:rPr lang="pl-PL" sz="2200" dirty="0"/>
              <a:t>wiadomości dotyczące </a:t>
            </a:r>
          </a:p>
          <a:p>
            <a:pPr algn="just"/>
            <a:r>
              <a:rPr lang="pl-PL" sz="2200" dirty="0"/>
              <a:t>tego kontynentu</a:t>
            </a:r>
            <a:r>
              <a:rPr lang="pl-PL" sz="2400" dirty="0"/>
              <a:t>.</a:t>
            </a:r>
          </a:p>
          <a:p>
            <a:pPr algn="just"/>
            <a:endParaRPr lang="pl-PL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9622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01016"/>
            <a:ext cx="302292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1581785" cy="11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314595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pl-PL" sz="8800" dirty="0"/>
              <a:t>ZADANIE</a:t>
            </a:r>
          </a:p>
          <a:p>
            <a:pPr marL="109728" indent="0">
              <a:buNone/>
            </a:pPr>
            <a:r>
              <a:rPr lang="pl-PL" sz="8800" dirty="0"/>
              <a:t>Tworzymy grę planszową  pt. EUROPA.</a:t>
            </a:r>
          </a:p>
          <a:p>
            <a:pPr marL="109728" indent="0">
              <a:buNone/>
            </a:pPr>
            <a:r>
              <a:rPr lang="pl-PL" sz="8800" dirty="0"/>
              <a:t>Powinna ona zawierać planszę, karty z pytaniami, żetony,  pionki, kostkę. Pionkami mogą być np. zakrętki od butelek, a kostkę możecie pożyczyć z innej gry. Do gry powinna być dołączona instrukcja, w której będą opisane zasady rozpoczęcia, przebieg, koniec gry oraz kto wygrywa.</a:t>
            </a:r>
          </a:p>
          <a:p>
            <a:pPr marL="109728" indent="0">
              <a:buNone/>
            </a:pPr>
            <a:r>
              <a:rPr lang="pl-PL" sz="8800" dirty="0"/>
              <a:t>Podzielcie się na 2-3 grupy. ( Liczba grup i osób w grupie zależy od liczebności  klasy).W grupie powinien być lider. Każda grupa wykona zadania, które utworzą w połączeniu  jedną grę planszową. Wszyscy pracują na efekt końcowy.</a:t>
            </a:r>
          </a:p>
          <a:p>
            <a:pPr marL="109728" indent="0">
              <a:buNone/>
            </a:pPr>
            <a:r>
              <a:rPr lang="pl-PL" sz="8800" dirty="0"/>
              <a:t>Wasza praca indywidualna i grupowa ma wpływ na ogólny efekt, a wykonana przez was gra może służyć innym uczniom.</a:t>
            </a:r>
          </a:p>
          <a:p>
            <a:pPr marL="109728" indent="0">
              <a:buNone/>
            </a:pPr>
            <a:r>
              <a:rPr lang="pl-PL" sz="8800" dirty="0"/>
              <a:t>Po zakończeniu pracy opowiecie </a:t>
            </a:r>
          </a:p>
          <a:p>
            <a:pPr marL="109728" indent="0">
              <a:buNone/>
            </a:pPr>
            <a:r>
              <a:rPr lang="pl-PL" sz="8800" dirty="0"/>
              <a:t>jak ją tworzyliście, jakie są zasady</a:t>
            </a:r>
          </a:p>
          <a:p>
            <a:pPr marL="109728" indent="0">
              <a:buNone/>
            </a:pPr>
            <a:r>
              <a:rPr lang="pl-PL" sz="8800" dirty="0"/>
              <a:t>gry i wspólnie w nią zagracie. </a:t>
            </a:r>
          </a:p>
          <a:p>
            <a:pPr marL="109728" indent="0">
              <a:buNone/>
            </a:pPr>
            <a:r>
              <a:rPr lang="pl-PL" sz="8800" dirty="0"/>
              <a:t>Życzę miłej zabawy.</a:t>
            </a:r>
          </a:p>
          <a:p>
            <a:endParaRPr lang="pl-PL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0480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5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pl-PL" sz="8800" dirty="0"/>
              <a:t>PROCES</a:t>
            </a:r>
          </a:p>
          <a:p>
            <a:pPr marL="109728" indent="0" algn="ctr">
              <a:buNone/>
            </a:pPr>
            <a:r>
              <a:rPr lang="pl-PL" sz="8800" dirty="0"/>
              <a:t>Podzielcie się na grupy. Wybierzcie lidera. </a:t>
            </a:r>
          </a:p>
          <a:p>
            <a:pPr marL="109728" indent="0" algn="ctr">
              <a:buNone/>
            </a:pPr>
            <a:r>
              <a:rPr lang="pl-PL" sz="8800" dirty="0"/>
              <a:t>Rozdzielcie pracę (poszczególne zadania </a:t>
            </a:r>
          </a:p>
          <a:p>
            <a:pPr marL="109728" indent="0" algn="ctr">
              <a:buNone/>
            </a:pPr>
            <a:r>
              <a:rPr lang="pl-PL" sz="8800" dirty="0"/>
              <a:t>opisane poniżej). </a:t>
            </a:r>
          </a:p>
          <a:p>
            <a:pPr marL="109728" indent="0">
              <a:buNone/>
            </a:pPr>
            <a:r>
              <a:rPr lang="pl-PL" sz="8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Przygotowanie planszy do gry .</a:t>
            </a:r>
          </a:p>
          <a:p>
            <a:pPr marL="109728" indent="0" algn="just">
              <a:buNone/>
            </a:pPr>
            <a:r>
              <a:rPr lang="pl-PL" sz="8800" dirty="0"/>
              <a:t>Plansza powinna być wykonana na grubym, kolorowym   kartonie (np. A2). Na środku  przyklejcie mapę konturową Europy. Poszczególne państwa trzeba pomalować na różne kolory i oznaczyć numerami. Morza i oceany zaznaczcie kolorem niebieskim. Dookoła mapy rozplanujcie pola (nie mniej niż 60). Wśród nich mają być pola specjalne oznaczone  różnymi  kolorami (pola żółte,  pomarańczowe, czerwone, niebieskie i zielone). Kolory  pól na planszy odpowiadają  kolorom kart z pytaniami potrzebnymi do gry.</a:t>
            </a:r>
          </a:p>
          <a:p>
            <a:pPr marL="109728" indent="0">
              <a:buNone/>
            </a:pPr>
            <a:r>
              <a:rPr lang="pl-PL" sz="8800" dirty="0"/>
              <a:t>Za prawidłową odpowiedź </a:t>
            </a:r>
          </a:p>
          <a:p>
            <a:pPr marL="109728" indent="0">
              <a:buNone/>
            </a:pPr>
            <a:r>
              <a:rPr lang="pl-PL" sz="8800" dirty="0"/>
              <a:t>gracz otrzymuje</a:t>
            </a:r>
          </a:p>
          <a:p>
            <a:pPr marL="109728" indent="0">
              <a:buNone/>
            </a:pPr>
            <a:r>
              <a:rPr lang="pl-PL" sz="8800" dirty="0"/>
              <a:t>nagrodę - żeton. 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5911"/>
            <a:ext cx="2952328" cy="220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3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pl-PL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Przygotowanie kart z pytaniami.</a:t>
            </a:r>
          </a:p>
          <a:p>
            <a:pPr marL="109728" indent="0">
              <a:buNone/>
            </a:pPr>
            <a:r>
              <a:rPr lang="pl-PL" sz="2200" dirty="0"/>
              <a:t>Karty z pytaniami  powinny być wykonane z  kolorowego kartonu. Pytania mogą mieć formę pytań otwartych lub zawierać odpowiedzi do wyboru.</a:t>
            </a:r>
          </a:p>
          <a:p>
            <a:pPr marL="109728" indent="0">
              <a:buNone/>
            </a:pPr>
            <a:endParaRPr lang="pl-PL" sz="2200" dirty="0"/>
          </a:p>
          <a:p>
            <a:pPr marL="109728" indent="0">
              <a:buNone/>
            </a:pPr>
            <a:r>
              <a:rPr lang="pl-PL" sz="2200" dirty="0">
                <a:solidFill>
                  <a:srgbClr val="FFC000"/>
                </a:solidFill>
              </a:rPr>
              <a:t>Karty  pomarańczowe </a:t>
            </a:r>
            <a:r>
              <a:rPr lang="pl-PL" sz="2200" dirty="0"/>
              <a:t>- pytania dotyczące państw znajdujących się na mapie.</a:t>
            </a:r>
          </a:p>
          <a:p>
            <a:pPr marL="109728" indent="0">
              <a:buNone/>
            </a:pPr>
            <a:r>
              <a:rPr lang="pl-PL" sz="2200" dirty="0"/>
              <a:t>( Jakie państwo oznaczone jest na mapie  numerem …..?)</a:t>
            </a:r>
          </a:p>
          <a:p>
            <a:pPr marL="109728" indent="0">
              <a:buNone/>
            </a:pPr>
            <a:r>
              <a:rPr lang="pl-PL" sz="2200" dirty="0">
                <a:solidFill>
                  <a:srgbClr val="FF0000"/>
                </a:solidFill>
              </a:rPr>
              <a:t>Karty czerwone </a:t>
            </a:r>
            <a:r>
              <a:rPr lang="pl-PL" sz="2200" dirty="0"/>
              <a:t>- pytania dotyczące stolic państw europejskich. </a:t>
            </a:r>
          </a:p>
          <a:p>
            <a:pPr marL="109728" indent="0">
              <a:buNone/>
            </a:pPr>
            <a:r>
              <a:rPr lang="pl-PL" sz="2200" dirty="0"/>
              <a:t>(Jakie miasto jest stolicą………?)</a:t>
            </a:r>
          </a:p>
          <a:p>
            <a:pPr marL="109728" indent="0">
              <a:buNone/>
            </a:pPr>
            <a:r>
              <a:rPr lang="pl-PL" sz="2200" dirty="0">
                <a:solidFill>
                  <a:srgbClr val="FFFF00"/>
                </a:solidFill>
              </a:rPr>
              <a:t>Karty  żółte </a:t>
            </a:r>
            <a:r>
              <a:rPr lang="pl-PL" sz="2200" dirty="0"/>
              <a:t>– karty z flagami wybranych państw europejskich (obowiązkowo  państw sąsiadujących z Polską)</a:t>
            </a:r>
          </a:p>
          <a:p>
            <a:pPr marL="109728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1483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200" dirty="0">
                <a:solidFill>
                  <a:srgbClr val="00B050"/>
                </a:solidFill>
              </a:rPr>
              <a:t>Karty zielone </a:t>
            </a:r>
            <a:r>
              <a:rPr lang="pl-PL" sz="2200" dirty="0"/>
              <a:t>– pytania różne ( np.  dotyczące najwyższych gór Europy , najdłuższej rzeki, mórz, półwyspów wysp, największego jeziora, państw sąsiadujących z Polską itp.) Ilość  i trudność pytań  zależy od Was.</a:t>
            </a:r>
          </a:p>
          <a:p>
            <a:pPr marL="109728" indent="0">
              <a:buNone/>
            </a:pPr>
            <a:r>
              <a:rPr lang="pl-PL" sz="2200" dirty="0">
                <a:solidFill>
                  <a:srgbClr val="00B0F0"/>
                </a:solidFill>
              </a:rPr>
              <a:t>Karty niebieskie </a:t>
            </a:r>
            <a:r>
              <a:rPr lang="pl-PL" sz="2200" dirty="0"/>
              <a:t>- pytania dotyczące atrakcji turystycznych (zabytków) Europy.</a:t>
            </a:r>
          </a:p>
          <a:p>
            <a:pPr marL="109728" indent="0">
              <a:buNone/>
            </a:pPr>
            <a:r>
              <a:rPr lang="pl-PL" sz="2200" dirty="0"/>
              <a:t>Możecie wykorzystać zdjęcia , wycinki z gazet, widokówki,  wydrukowane obrazki. Gracz musi rozpoznać zabytek nazwać go i powiedzieć gdzie się znajduje.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82917"/>
            <a:ext cx="6984776" cy="21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0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pl-PL" sz="2200" dirty="0"/>
              <a:t>Informacji potrzebnych do przygotowania planszy i pytań szukajcie na stronach internetowych, możecie też korzystać z podręczników.</a:t>
            </a:r>
          </a:p>
          <a:p>
            <a:pPr marL="109728" indent="0">
              <a:buNone/>
            </a:pPr>
            <a:r>
              <a:rPr lang="pl-PL" sz="2200" dirty="0"/>
              <a:t>Gra powinna być kolorowa i estetycznie wykonana.</a:t>
            </a:r>
          </a:p>
          <a:p>
            <a:pPr marL="109728" indent="0">
              <a:buNone/>
            </a:pPr>
            <a:r>
              <a:rPr lang="pl-PL" sz="2200" dirty="0"/>
              <a:t>Z tyłu planszy  powinna znajdować się nazwa gry oraz imiona i nazwiska uczniów, którzy ją przygotowali.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7166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08728"/>
            <a:ext cx="1584176" cy="24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72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pl-PL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Przygotowanie żetonów .</a:t>
            </a:r>
          </a:p>
          <a:p>
            <a:pPr marL="109728" indent="0">
              <a:buNone/>
            </a:pPr>
            <a:r>
              <a:rPr lang="pl-PL" sz="2600" dirty="0"/>
              <a:t>Żetony to  nagrody za dobre odpowiedzi na pytania.</a:t>
            </a:r>
          </a:p>
          <a:p>
            <a:pPr marL="109728" indent="0">
              <a:buNone/>
            </a:pPr>
            <a:r>
              <a:rPr lang="pl-PL" sz="2600" dirty="0"/>
              <a:t>Kto zbierze najwięcej żetonów ten wygrywa. Możecie je wyciąć z kartonu, wykorzystać do tego guziki lub inne drobne rzeczy.</a:t>
            </a:r>
          </a:p>
          <a:p>
            <a:pPr marL="109728" indent="0">
              <a:buNone/>
            </a:pPr>
            <a:endParaRPr lang="pl-PL" sz="2600" dirty="0"/>
          </a:p>
          <a:p>
            <a:pPr marL="109728" indent="0">
              <a:buNone/>
            </a:pPr>
            <a:r>
              <a:rPr lang="pl-PL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Przygotowanie instrukcji.</a:t>
            </a:r>
          </a:p>
          <a:p>
            <a:pPr marL="109728" indent="0">
              <a:buNone/>
            </a:pPr>
            <a:r>
              <a:rPr lang="pl-PL" sz="2600" dirty="0"/>
              <a:t>Instrukcja musi zawierać  informacje dotyczące  rozpoczęcia, przebiegu i zakończenia gry.</a:t>
            </a:r>
          </a:p>
          <a:p>
            <a:pPr marL="109728" indent="0">
              <a:buNone/>
            </a:pPr>
            <a:r>
              <a:rPr lang="pl-PL" sz="2600" dirty="0"/>
              <a:t>W trakcie pisania instrukcji pomocne mogą być zwroty i  zdania:</a:t>
            </a:r>
          </a:p>
          <a:p>
            <a:pPr marL="109728" indent="0">
              <a:buNone/>
            </a:pPr>
            <a:r>
              <a:rPr lang="pl-PL" sz="2600" dirty="0"/>
              <a:t>Liczba graczy : …………….</a:t>
            </a:r>
          </a:p>
          <a:p>
            <a:pPr marL="109728" indent="0">
              <a:buNone/>
            </a:pPr>
            <a:r>
              <a:rPr lang="pl-PL" sz="2600" dirty="0"/>
              <a:t>Grę rozpoczyna osoba, która……..</a:t>
            </a:r>
          </a:p>
          <a:p>
            <a:pPr marL="109728" indent="0">
              <a:buNone/>
            </a:pPr>
            <a:r>
              <a:rPr lang="pl-PL" sz="2600" dirty="0"/>
              <a:t>Na planszy są kolorowe pola ( jakie) ………………. </a:t>
            </a:r>
          </a:p>
          <a:p>
            <a:pPr marL="109728" indent="0">
              <a:buNone/>
            </a:pPr>
            <a:r>
              <a:rPr lang="pl-PL" sz="2600" dirty="0"/>
              <a:t>Gracz, który stanie na dane pole ( co robi?)……………</a:t>
            </a:r>
          </a:p>
          <a:p>
            <a:pPr marL="109728" indent="0">
              <a:buNone/>
            </a:pPr>
            <a:r>
              <a:rPr lang="pl-PL" sz="2600" dirty="0"/>
              <a:t>Za dobrą odpowiedź otrzymuje (co?)………………</a:t>
            </a:r>
          </a:p>
          <a:p>
            <a:pPr marL="109728" indent="0">
              <a:buNone/>
            </a:pPr>
            <a:r>
              <a:rPr lang="pl-PL" sz="2600" dirty="0"/>
              <a:t>Wygrywa gracz, który ma (ile?)…..  żetonów.</a:t>
            </a:r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3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pl-PL" sz="8800" dirty="0"/>
              <a:t>Proponowany czas realizacji projektu to 3 tygodnie, </a:t>
            </a:r>
          </a:p>
          <a:p>
            <a:pPr marL="109728" indent="0">
              <a:buNone/>
            </a:pPr>
            <a:r>
              <a:rPr lang="pl-PL" sz="8800" dirty="0"/>
              <a:t>ale jeśli istnieje potrzeba należy  go wydłużyć .</a:t>
            </a:r>
          </a:p>
          <a:p>
            <a:pPr marL="109728" indent="0">
              <a:buNone/>
            </a:pPr>
            <a:r>
              <a:rPr lang="pl-PL" sz="8800" dirty="0"/>
              <a:t>I tydzień</a:t>
            </a:r>
          </a:p>
          <a:p>
            <a:pPr marL="109728" indent="0">
              <a:buNone/>
            </a:pPr>
            <a:r>
              <a:rPr lang="pl-PL" sz="8800" dirty="0"/>
              <a:t>– zapoznanie z treścią WQ </a:t>
            </a:r>
          </a:p>
          <a:p>
            <a:pPr marL="109728" indent="0">
              <a:buNone/>
            </a:pPr>
            <a:r>
              <a:rPr lang="pl-PL" sz="8800" dirty="0"/>
              <a:t>- podział na grupy, wybór liderów</a:t>
            </a:r>
          </a:p>
          <a:p>
            <a:pPr marL="109728" indent="0">
              <a:buNone/>
            </a:pPr>
            <a:r>
              <a:rPr lang="pl-PL" sz="8800" dirty="0"/>
              <a:t>- przydzielenie zdań do wykonania przez poszczególne grupy</a:t>
            </a:r>
          </a:p>
          <a:p>
            <a:pPr marL="109728" indent="0">
              <a:buNone/>
            </a:pPr>
            <a:r>
              <a:rPr lang="pl-PL" sz="8800" dirty="0"/>
              <a:t>- zapoznanie się z materiałami źródłowymi, </a:t>
            </a:r>
          </a:p>
          <a:p>
            <a:pPr marL="109728" indent="0">
              <a:buNone/>
            </a:pPr>
            <a:r>
              <a:rPr lang="pl-PL" sz="8800" dirty="0"/>
              <a:t>- przygotowanie potrzebnych materiałów, propozycji pytań (na karty z pytaniami), ilustracji, zdjęć</a:t>
            </a:r>
          </a:p>
          <a:p>
            <a:pPr marL="109728" indent="0">
              <a:buNone/>
            </a:pPr>
            <a:r>
              <a:rPr lang="pl-PL" sz="8800" dirty="0"/>
              <a:t>II tydzień</a:t>
            </a:r>
          </a:p>
          <a:p>
            <a:pPr marL="109728" indent="0">
              <a:buNone/>
            </a:pPr>
            <a:r>
              <a:rPr lang="pl-PL" sz="8800" dirty="0"/>
              <a:t>-  wykonanie  planszy, kart z pytaniami</a:t>
            </a:r>
          </a:p>
          <a:p>
            <a:pPr marL="109728" indent="0">
              <a:buNone/>
            </a:pPr>
            <a:r>
              <a:rPr lang="pl-PL" sz="8800" dirty="0"/>
              <a:t>- przygotowanie i zebranie  żetonów, pionków, kostki</a:t>
            </a:r>
          </a:p>
          <a:p>
            <a:pPr marL="109728" indent="0">
              <a:buNone/>
            </a:pPr>
            <a:r>
              <a:rPr lang="pl-PL" sz="8800" dirty="0"/>
              <a:t>- napisanie instrukcji</a:t>
            </a:r>
          </a:p>
          <a:p>
            <a:pPr marL="109728" indent="0">
              <a:buNone/>
            </a:pPr>
            <a:r>
              <a:rPr lang="pl-PL" sz="8800" dirty="0"/>
              <a:t> III tydzień </a:t>
            </a:r>
          </a:p>
          <a:p>
            <a:pPr marL="109728" indent="0">
              <a:buNone/>
            </a:pPr>
            <a:r>
              <a:rPr lang="pl-PL" sz="8800" dirty="0"/>
              <a:t> -  Prezentacja pracy (opowiecie jaki ma tytuł, jak ją przygotowaliście, przeczytacie instrukcję)</a:t>
            </a:r>
          </a:p>
          <a:p>
            <a:pPr marL="109728" indent="0">
              <a:buNone/>
            </a:pPr>
            <a:r>
              <a:rPr lang="pl-PL" sz="8800" dirty="0"/>
              <a:t>- Wspólna gra.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912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350</TotalTime>
  <Words>1083</Words>
  <Application>Microsoft Office PowerPoint</Application>
  <PresentationFormat>Pokaz na ekranie (4:3)</PresentationFormat>
  <Paragraphs>154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Calibri</vt:lpstr>
      <vt:lpstr>Lucida Sans Unicode</vt:lpstr>
      <vt:lpstr>Verdana</vt:lpstr>
      <vt:lpstr>Wingdings 2</vt:lpstr>
      <vt:lpstr>Wingdings 3</vt:lpstr>
      <vt:lpstr>Hol</vt:lpstr>
      <vt:lpstr>Europa – gra planszowa   WEB QUEST przeznaczony jest  dla uczniów klasy II lub III gimnazjum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</vt:lpstr>
      <vt:lpstr>ŹRÓDŁA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 użytych obrazków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 – gra planszowa</dc:title>
  <dc:creator>Ewa</dc:creator>
  <cp:lastModifiedBy>Anna Basta</cp:lastModifiedBy>
  <cp:revision>32</cp:revision>
  <dcterms:created xsi:type="dcterms:W3CDTF">2018-08-26T16:55:27Z</dcterms:created>
  <dcterms:modified xsi:type="dcterms:W3CDTF">2020-01-20T14:23:56Z</dcterms:modified>
</cp:coreProperties>
</file>