
<file path=[Content_Types].xml><?xml version="1.0" encoding="utf-8"?>
<Types xmlns="http://schemas.openxmlformats.org/package/2006/content-types">
  <Default Extension="png" ContentType="image/png"/>
  <Default Extension="png&amp;ehk="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0" autoAdjust="0"/>
    <p:restoredTop sz="94660"/>
  </p:normalViewPr>
  <p:slideViewPr>
    <p:cSldViewPr snapToGrid="0">
      <p:cViewPr varScale="1">
        <p:scale>
          <a:sx n="89" d="100"/>
          <a:sy n="89" d="100"/>
        </p:scale>
        <p:origin x="4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86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151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25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5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658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00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23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18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484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80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12580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amp;ehk="/><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ska, Kraju, Europa, Mapa">
            <a:extLst>
              <a:ext uri="{FF2B5EF4-FFF2-40B4-BE49-F238E27FC236}">
                <a16:creationId xmlns:a16="http://schemas.microsoft.com/office/drawing/2014/main" xmlns="" id="{791675E5-0303-47C4-9A53-77F96CD19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722" y="3429000"/>
            <a:ext cx="3183827" cy="296575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4F9E268A-ABB2-455B-942D-753F7EF436D7}"/>
              </a:ext>
            </a:extLst>
          </p:cNvPr>
          <p:cNvSpPr>
            <a:spLocks noGrp="1"/>
          </p:cNvSpPr>
          <p:nvPr>
            <p:ph type="ctrTitle" idx="4294967295"/>
          </p:nvPr>
        </p:nvSpPr>
        <p:spPr>
          <a:xfrm>
            <a:off x="861134" y="2721006"/>
            <a:ext cx="7013360" cy="798990"/>
          </a:xfrm>
        </p:spPr>
        <p:txBody>
          <a:bodyPr anchor="b">
            <a:normAutofit/>
          </a:bodyPr>
          <a:lstStyle/>
          <a:p>
            <a:pPr algn="r"/>
            <a:r>
              <a:rPr lang="pl-PL" sz="4000" dirty="0"/>
              <a:t>MOJA RODZINNA MIEJSCOWOŚĆ</a:t>
            </a:r>
          </a:p>
        </p:txBody>
      </p:sp>
      <p:sp>
        <p:nvSpPr>
          <p:cNvPr id="3" name="Podtytuł 2">
            <a:extLst>
              <a:ext uri="{FF2B5EF4-FFF2-40B4-BE49-F238E27FC236}">
                <a16:creationId xmlns:a16="http://schemas.microsoft.com/office/drawing/2014/main" xmlns="" id="{D1237EB9-5B5D-4E5A-9E5E-793A87C91521}"/>
              </a:ext>
            </a:extLst>
          </p:cNvPr>
          <p:cNvSpPr>
            <a:spLocks noGrp="1"/>
          </p:cNvSpPr>
          <p:nvPr>
            <p:ph type="subTitle" idx="4294967295"/>
          </p:nvPr>
        </p:nvSpPr>
        <p:spPr>
          <a:xfrm>
            <a:off x="2450237" y="3737499"/>
            <a:ext cx="4205288" cy="2481084"/>
          </a:xfrm>
        </p:spPr>
        <p:txBody>
          <a:bodyPr anchor="t">
            <a:normAutofit/>
          </a:bodyPr>
          <a:lstStyle/>
          <a:p>
            <a:pPr algn="just"/>
            <a:r>
              <a:rPr lang="pl-PL" sz="1800" dirty="0">
                <a:solidFill>
                  <a:srgbClr val="FFFFFF"/>
                </a:solidFill>
              </a:rPr>
              <a:t>WEBQUEST PRZEZNACZONY DLA KLAS GIMNAZJALNYCH</a:t>
            </a:r>
          </a:p>
          <a:p>
            <a:pPr algn="just"/>
            <a:r>
              <a:rPr lang="pl-PL" sz="1800" dirty="0"/>
              <a:t>CEL: LEPSZE POZNANIE MIEJSCOWOŚCI SWOJEGO POCHODZENIA, ĆWICZENIA </a:t>
            </a:r>
            <a:br>
              <a:rPr lang="pl-PL" sz="1800" dirty="0"/>
            </a:br>
            <a:r>
              <a:rPr lang="pl-PL" sz="1800" dirty="0"/>
              <a:t>W ZAKRESIE TWORZENIA PREZENTACJI POWER POINT</a:t>
            </a:r>
          </a:p>
          <a:p>
            <a:pPr algn="just"/>
            <a:r>
              <a:rPr lang="pl-PL" sz="1800" dirty="0"/>
              <a:t>Przygotowanie: Sabina Folwarska</a:t>
            </a:r>
          </a:p>
        </p:txBody>
      </p:sp>
      <p:pic>
        <p:nvPicPr>
          <p:cNvPr id="5" name="Obraz 4">
            <a:extLst>
              <a:ext uri="{FF2B5EF4-FFF2-40B4-BE49-F238E27FC236}">
                <a16:creationId xmlns:a16="http://schemas.microsoft.com/office/drawing/2014/main" xmlns="" id="{8004C8B6-E1B5-44A9-AE00-89305AE15E02}"/>
              </a:ext>
            </a:extLst>
          </p:cNvPr>
          <p:cNvPicPr>
            <a:picLocks noChangeAspect="1"/>
          </p:cNvPicPr>
          <p:nvPr/>
        </p:nvPicPr>
        <p:blipFill>
          <a:blip r:embed="rId3"/>
          <a:stretch>
            <a:fillRect/>
          </a:stretch>
        </p:blipFill>
        <p:spPr>
          <a:xfrm>
            <a:off x="0" y="0"/>
            <a:ext cx="12192000" cy="2502976"/>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4462" y="6218583"/>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86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Cień, Shadow Play, Hispanic, Ludzi">
            <a:extLst>
              <a:ext uri="{FF2B5EF4-FFF2-40B4-BE49-F238E27FC236}">
                <a16:creationId xmlns:a16="http://schemas.microsoft.com/office/drawing/2014/main" xmlns="" id="{03C4B448-3EB2-4947-B241-618AF72F7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428749"/>
            <a:ext cx="5126736" cy="384505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C6BE7512-8DAB-4040-A6D8-0704FB24EBE8}"/>
              </a:ext>
            </a:extLst>
          </p:cNvPr>
          <p:cNvSpPr>
            <a:spLocks noGrp="1"/>
          </p:cNvSpPr>
          <p:nvPr>
            <p:ph type="title"/>
          </p:nvPr>
        </p:nvSpPr>
        <p:spPr>
          <a:xfrm>
            <a:off x="6392598" y="640263"/>
            <a:ext cx="5221266" cy="1344975"/>
          </a:xfrm>
        </p:spPr>
        <p:txBody>
          <a:bodyPr>
            <a:normAutofit/>
          </a:bodyPr>
          <a:lstStyle/>
          <a:p>
            <a:pPr algn="ctr"/>
            <a:r>
              <a:rPr lang="pl-PL" sz="4000">
                <a:latin typeface="Jokerman" panose="04090605060D06020702" pitchFamily="82" charset="0"/>
              </a:rPr>
              <a:t>PROCES – 2, tydzień</a:t>
            </a:r>
          </a:p>
        </p:txBody>
      </p:sp>
      <p:sp>
        <p:nvSpPr>
          <p:cNvPr id="3" name="Symbol zastępczy zawartości 2">
            <a:extLst>
              <a:ext uri="{FF2B5EF4-FFF2-40B4-BE49-F238E27FC236}">
                <a16:creationId xmlns:a16="http://schemas.microsoft.com/office/drawing/2014/main" xmlns="" id="{7B6CF52A-F04F-40EE-ACEE-6714CA39EE69}"/>
              </a:ext>
            </a:extLst>
          </p:cNvPr>
          <p:cNvSpPr>
            <a:spLocks noGrp="1"/>
          </p:cNvSpPr>
          <p:nvPr>
            <p:ph idx="1"/>
          </p:nvPr>
        </p:nvSpPr>
        <p:spPr>
          <a:xfrm>
            <a:off x="6391903" y="2121763"/>
            <a:ext cx="5235490" cy="3773010"/>
          </a:xfrm>
        </p:spPr>
        <p:txBody>
          <a:bodyPr>
            <a:normAutofit/>
          </a:bodyPr>
          <a:lstStyle/>
          <a:p>
            <a:pPr marL="0" indent="0">
              <a:buNone/>
            </a:pPr>
            <a:r>
              <a:rPr lang="pl-PL" sz="2000">
                <a:latin typeface="Jokerman" panose="04090605060D06020702" pitchFamily="82" charset="0"/>
              </a:rPr>
              <a:t>4. Mieszkańcy </a:t>
            </a:r>
          </a:p>
          <a:p>
            <a:pPr marL="0" indent="0">
              <a:buNone/>
            </a:pPr>
            <a:r>
              <a:rPr lang="pl-PL" sz="2000">
                <a:latin typeface="Jokerman" panose="04090605060D06020702" pitchFamily="82" charset="0"/>
              </a:rPr>
              <a:t>W tej części projektu napisz o mieszkańcach Twojej miejscowości.</a:t>
            </a:r>
          </a:p>
          <a:p>
            <a:pPr marL="0" indent="0">
              <a:buNone/>
            </a:pPr>
            <a:r>
              <a:rPr lang="pl-PL" sz="2000">
                <a:latin typeface="Jokerman" panose="04090605060D06020702" pitchFamily="82" charset="0"/>
              </a:rPr>
              <a:t>Będzie to zależeć od informacji, jakie uda Ci się znaleźć. Napisz np. </a:t>
            </a:r>
            <a:br>
              <a:rPr lang="pl-PL" sz="2000">
                <a:latin typeface="Jokerman" panose="04090605060D06020702" pitchFamily="82" charset="0"/>
              </a:rPr>
            </a:br>
            <a:r>
              <a:rPr lang="pl-PL" sz="2000">
                <a:latin typeface="Jokerman" panose="04090605060D06020702" pitchFamily="82" charset="0"/>
              </a:rPr>
              <a:t>o liczbie mieszkańców, </a:t>
            </a:r>
            <a:br>
              <a:rPr lang="pl-PL" sz="2000">
                <a:latin typeface="Jokerman" panose="04090605060D06020702" pitchFamily="82" charset="0"/>
              </a:rPr>
            </a:br>
            <a:r>
              <a:rPr lang="pl-PL" sz="2000">
                <a:latin typeface="Jokerman" panose="04090605060D06020702" pitchFamily="82" charset="0"/>
              </a:rPr>
              <a:t>o ilości kobiet i mężczyzn </a:t>
            </a:r>
            <a:br>
              <a:rPr lang="pl-PL" sz="2000">
                <a:latin typeface="Jokerman" panose="04090605060D06020702" pitchFamily="82" charset="0"/>
              </a:rPr>
            </a:br>
            <a:r>
              <a:rPr lang="pl-PL" sz="2000">
                <a:latin typeface="Jokerman" panose="04090605060D06020702" pitchFamily="82" charset="0"/>
              </a:rPr>
              <a:t>i innych danych, które dotyczą ludności. Pamiętaj o ciekawej szacie graficznej.</a:t>
            </a:r>
          </a:p>
        </p:txBody>
      </p:sp>
    </p:spTree>
    <p:extLst>
      <p:ext uri="{BB962C8B-B14F-4D97-AF65-F5344CB8AC3E}">
        <p14:creationId xmlns:p14="http://schemas.microsoft.com/office/powerpoint/2010/main" val="369079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Polska, Park, Niebo, Chmury, Drzewa">
            <a:extLst>
              <a:ext uri="{FF2B5EF4-FFF2-40B4-BE49-F238E27FC236}">
                <a16:creationId xmlns:a16="http://schemas.microsoft.com/office/drawing/2014/main" xmlns="" id="{0CFE9E70-F582-480A-937E-00A888DDBC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71" r="2" b="24012"/>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Kościół, Ksiądz, Pn, Religii">
            <a:extLst>
              <a:ext uri="{FF2B5EF4-FFF2-40B4-BE49-F238E27FC236}">
                <a16:creationId xmlns:a16="http://schemas.microsoft.com/office/drawing/2014/main" xmlns="" id="{5A187BC1-AE4D-479C-A6C4-D3FF37BD6E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90" r="-2" b="27704"/>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9FF996F-2882-46D5-88DD-F779CB52742D}"/>
              </a:ext>
            </a:extLst>
          </p:cNvPr>
          <p:cNvSpPr>
            <a:spLocks noGrp="1"/>
          </p:cNvSpPr>
          <p:nvPr>
            <p:ph type="title"/>
          </p:nvPr>
        </p:nvSpPr>
        <p:spPr>
          <a:xfrm>
            <a:off x="838200" y="365125"/>
            <a:ext cx="10515600" cy="1325563"/>
          </a:xfrm>
        </p:spPr>
        <p:txBody>
          <a:bodyPr>
            <a:normAutofit/>
          </a:bodyPr>
          <a:lstStyle/>
          <a:p>
            <a:r>
              <a:rPr lang="pl-PL">
                <a:latin typeface="Jokerman" panose="04090605060D06020702" pitchFamily="82" charset="0"/>
              </a:rPr>
              <a:t>PROCES – 2. tydzień</a:t>
            </a:r>
          </a:p>
        </p:txBody>
      </p:sp>
      <p:sp>
        <p:nvSpPr>
          <p:cNvPr id="3" name="Symbol zastępczy zawartości 2">
            <a:extLst>
              <a:ext uri="{FF2B5EF4-FFF2-40B4-BE49-F238E27FC236}">
                <a16:creationId xmlns:a16="http://schemas.microsoft.com/office/drawing/2014/main" xmlns="" id="{E061B9FE-5A41-484B-AA23-F79084147A44}"/>
              </a:ext>
            </a:extLst>
          </p:cNvPr>
          <p:cNvSpPr>
            <a:spLocks noGrp="1"/>
          </p:cNvSpPr>
          <p:nvPr>
            <p:ph idx="1"/>
          </p:nvPr>
        </p:nvSpPr>
        <p:spPr>
          <a:xfrm>
            <a:off x="838200" y="2015406"/>
            <a:ext cx="5097779" cy="4065986"/>
          </a:xfrm>
        </p:spPr>
        <p:txBody>
          <a:bodyPr anchor="t">
            <a:normAutofit/>
          </a:bodyPr>
          <a:lstStyle/>
          <a:p>
            <a:pPr marL="0" indent="0">
              <a:buNone/>
            </a:pPr>
            <a:r>
              <a:rPr lang="pl-PL" sz="2000">
                <a:solidFill>
                  <a:schemeClr val="bg1"/>
                </a:solidFill>
              </a:rPr>
              <a:t>5. </a:t>
            </a:r>
            <a:r>
              <a:rPr lang="pl-PL" sz="2000">
                <a:solidFill>
                  <a:schemeClr val="bg1"/>
                </a:solidFill>
                <a:latin typeface="Jokerman" panose="04090605060D06020702" pitchFamily="82" charset="0"/>
              </a:rPr>
              <a:t>Ważne obiekty</a:t>
            </a:r>
          </a:p>
          <a:p>
            <a:pPr marL="0" indent="0">
              <a:buNone/>
            </a:pPr>
            <a:r>
              <a:rPr lang="pl-PL" sz="2000">
                <a:solidFill>
                  <a:schemeClr val="bg1"/>
                </a:solidFill>
                <a:latin typeface="Jokerman" panose="04090605060D06020702" pitchFamily="82" charset="0"/>
              </a:rPr>
              <a:t>Opisz ważne obiekty, które znajdują się w Twojej miejscowości. Jeżeli jest ich dużo, wybierz te najważniejsze, albo najciekawsze według Ciebie. Podaj ich nazwę i krótko opisz. Nie zapomnij o fotografiach.</a:t>
            </a:r>
            <a:endParaRPr lang="pl-PL" sz="2000">
              <a:solidFill>
                <a:schemeClr val="bg1"/>
              </a:solidFill>
            </a:endParaRPr>
          </a:p>
        </p:txBody>
      </p:sp>
    </p:spTree>
    <p:extLst>
      <p:ext uri="{BB962C8B-B14F-4D97-AF65-F5344CB8AC3E}">
        <p14:creationId xmlns:p14="http://schemas.microsoft.com/office/powerpoint/2010/main" val="301802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290" name="Picture 2" descr="Rysunek, Ołówek, Albert Einstein, 1921">
            <a:extLst>
              <a:ext uri="{FF2B5EF4-FFF2-40B4-BE49-F238E27FC236}">
                <a16:creationId xmlns:a16="http://schemas.microsoft.com/office/drawing/2014/main" xmlns="" id="{CCF2D23B-ACF4-4610-8ECE-60871AB24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90"/>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omnik, Posąg, Chopin, Poland, Monument">
            <a:extLst>
              <a:ext uri="{FF2B5EF4-FFF2-40B4-BE49-F238E27FC236}">
                <a16:creationId xmlns:a16="http://schemas.microsoft.com/office/drawing/2014/main" xmlns="" id="{630FEEBE-E98C-4B88-99B6-307BFCA8DC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55" r="13194"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EAA256DD-0BEB-4012-B5F0-B9B1BF5B9A91}"/>
              </a:ext>
            </a:extLst>
          </p:cNvPr>
          <p:cNvSpPr>
            <a:spLocks noGrp="1"/>
          </p:cNvSpPr>
          <p:nvPr>
            <p:ph type="title"/>
          </p:nvPr>
        </p:nvSpPr>
        <p:spPr>
          <a:xfrm>
            <a:off x="838200" y="365125"/>
            <a:ext cx="4981734" cy="1212315"/>
          </a:xfrm>
        </p:spPr>
        <p:txBody>
          <a:bodyPr anchor="b">
            <a:normAutofit/>
          </a:bodyPr>
          <a:lstStyle/>
          <a:p>
            <a:r>
              <a:rPr lang="pl-PL" sz="4000" dirty="0">
                <a:latin typeface="Jokerman" panose="04090605060D06020702" pitchFamily="82" charset="0"/>
              </a:rPr>
              <a:t>PROCES – 3. tydzień</a:t>
            </a:r>
          </a:p>
        </p:txBody>
      </p:sp>
      <p:sp>
        <p:nvSpPr>
          <p:cNvPr id="3" name="Symbol zastępczy zawartości 2">
            <a:extLst>
              <a:ext uri="{FF2B5EF4-FFF2-40B4-BE49-F238E27FC236}">
                <a16:creationId xmlns:a16="http://schemas.microsoft.com/office/drawing/2014/main" xmlns="" id="{C69FD126-CBC9-4CB0-8389-657723EEE50E}"/>
              </a:ext>
            </a:extLst>
          </p:cNvPr>
          <p:cNvSpPr>
            <a:spLocks noGrp="1"/>
          </p:cNvSpPr>
          <p:nvPr>
            <p:ph idx="1"/>
          </p:nvPr>
        </p:nvSpPr>
        <p:spPr>
          <a:xfrm>
            <a:off x="838200" y="1825625"/>
            <a:ext cx="4981734" cy="4351338"/>
          </a:xfrm>
        </p:spPr>
        <p:txBody>
          <a:bodyPr>
            <a:normAutofit/>
          </a:bodyPr>
          <a:lstStyle/>
          <a:p>
            <a:pPr marL="0" indent="0" algn="just">
              <a:buNone/>
            </a:pPr>
            <a:r>
              <a:rPr lang="pl-PL" sz="2000" dirty="0">
                <a:latin typeface="Jokerman" panose="04090605060D06020702" pitchFamily="82" charset="0"/>
              </a:rPr>
              <a:t>6. Ważne postacie </a:t>
            </a:r>
          </a:p>
          <a:p>
            <a:pPr marL="0" indent="0" algn="just">
              <a:buNone/>
            </a:pPr>
            <a:r>
              <a:rPr lang="pl-PL" sz="2000" dirty="0">
                <a:latin typeface="Jokerman" panose="04090605060D06020702" pitchFamily="82" charset="0"/>
              </a:rPr>
              <a:t>Napisz o ważnych osobach związanych z Twoją miejscowością. Mogą to być osoby z dawnych czasów, ale również ktoś współczesny. Mogą to być osoby powszechnie znane lub takie, które są ważne dla Ciebie. Napisz krótko, dlaczego te postacie są ważne dla Twojego miejsca zamieszkania? Dlaczego te osoby są istotne dla Ciebie? Jeżeli tych osób jest wiele, wybierz cztery najważniejsze według Ciebie.</a:t>
            </a:r>
          </a:p>
        </p:txBody>
      </p:sp>
    </p:spTree>
    <p:extLst>
      <p:ext uri="{BB962C8B-B14F-4D97-AF65-F5344CB8AC3E}">
        <p14:creationId xmlns:p14="http://schemas.microsoft.com/office/powerpoint/2010/main" val="218786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316" name="Picture 4" descr="Łabędź, Lód, Zima, Wody, Jezioro, Natura">
            <a:extLst>
              <a:ext uri="{FF2B5EF4-FFF2-40B4-BE49-F238E27FC236}">
                <a16:creationId xmlns:a16="http://schemas.microsoft.com/office/drawing/2014/main" xmlns="" id="{2D379678-8BC5-4C40-ACE2-B5659CBB1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9" r="33674"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msterdam, Grobli Dziecko, Wiatrak">
            <a:extLst>
              <a:ext uri="{FF2B5EF4-FFF2-40B4-BE49-F238E27FC236}">
                <a16:creationId xmlns:a16="http://schemas.microsoft.com/office/drawing/2014/main" xmlns="" id="{310322D4-4A51-4C8F-AA50-E107C4AE74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55" r="19802"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0AC049E-30B0-4E80-9B66-CFEB0CA2E550}"/>
              </a:ext>
            </a:extLst>
          </p:cNvPr>
          <p:cNvSpPr>
            <a:spLocks noGrp="1"/>
          </p:cNvSpPr>
          <p:nvPr>
            <p:ph type="title"/>
          </p:nvPr>
        </p:nvSpPr>
        <p:spPr>
          <a:xfrm>
            <a:off x="838200" y="365125"/>
            <a:ext cx="4981734" cy="1212315"/>
          </a:xfrm>
        </p:spPr>
        <p:txBody>
          <a:bodyPr anchor="b">
            <a:normAutofit/>
          </a:bodyPr>
          <a:lstStyle/>
          <a:p>
            <a:r>
              <a:rPr lang="pl-PL" sz="4000" dirty="0">
                <a:latin typeface="Jokerman" panose="04090605060D06020702" pitchFamily="82" charset="0"/>
              </a:rPr>
              <a:t>PROCES – 3. tydzień</a:t>
            </a:r>
          </a:p>
        </p:txBody>
      </p:sp>
      <p:sp>
        <p:nvSpPr>
          <p:cNvPr id="3" name="Symbol zastępczy zawartości 2">
            <a:extLst>
              <a:ext uri="{FF2B5EF4-FFF2-40B4-BE49-F238E27FC236}">
                <a16:creationId xmlns:a16="http://schemas.microsoft.com/office/drawing/2014/main" xmlns="" id="{F3936599-F77A-43BB-BE45-7E798E6B83A7}"/>
              </a:ext>
            </a:extLst>
          </p:cNvPr>
          <p:cNvSpPr>
            <a:spLocks noGrp="1"/>
          </p:cNvSpPr>
          <p:nvPr>
            <p:ph idx="1"/>
          </p:nvPr>
        </p:nvSpPr>
        <p:spPr>
          <a:xfrm>
            <a:off x="838200" y="1825625"/>
            <a:ext cx="4981734" cy="4351338"/>
          </a:xfrm>
        </p:spPr>
        <p:txBody>
          <a:bodyPr>
            <a:normAutofit/>
          </a:bodyPr>
          <a:lstStyle/>
          <a:p>
            <a:pPr marL="0" indent="0">
              <a:buNone/>
            </a:pPr>
            <a:r>
              <a:rPr lang="pl-PL" sz="2000">
                <a:latin typeface="Jokerman" panose="04090605060D06020702" pitchFamily="82" charset="0"/>
              </a:rPr>
              <a:t>7. Ciekawostki</a:t>
            </a:r>
          </a:p>
          <a:p>
            <a:pPr marL="0" indent="0">
              <a:buNone/>
            </a:pPr>
            <a:r>
              <a:rPr lang="pl-PL" sz="2000">
                <a:latin typeface="Jokerman" panose="04090605060D06020702" pitchFamily="82" charset="0"/>
              </a:rPr>
              <a:t>W tej części napisz o jakimś ciekawym wydarzeniu lub miejscu związanym z Twoją miejscowością. Możesz popytać Twoich Rodziców lub Dziadków. Starsi często znają takie ciekawostki. Oczywiście możesz  szukać informacji w Internecie lub w literaturze. Opisz przynajmniej 2 ciekawe historie, wydarzenia, miejsca.</a:t>
            </a:r>
          </a:p>
        </p:txBody>
      </p:sp>
    </p:spTree>
    <p:extLst>
      <p:ext uri="{BB962C8B-B14F-4D97-AF65-F5344CB8AC3E}">
        <p14:creationId xmlns:p14="http://schemas.microsoft.com/office/powerpoint/2010/main" val="31060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946169" y="481265"/>
            <a:ext cx="2781276" cy="18805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51051" y="3509435"/>
            <a:ext cx="2212848" cy="17903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08782"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338" name="Picture 2" descr="Ulicy, Droga, Liść, Upadek, Jesień">
            <a:extLst>
              <a:ext uri="{FF2B5EF4-FFF2-40B4-BE49-F238E27FC236}">
                <a16:creationId xmlns:a16="http://schemas.microsoft.com/office/drawing/2014/main" xmlns="" id="{5037403F-A169-4CD9-9FD8-D74ED91FF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55414" y="2655277"/>
            <a:ext cx="2360178" cy="354914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ziewczyna, Akwarela, Sceniczny, Rzeka">
            <a:extLst>
              <a:ext uri="{FF2B5EF4-FFF2-40B4-BE49-F238E27FC236}">
                <a16:creationId xmlns:a16="http://schemas.microsoft.com/office/drawing/2014/main" xmlns="" id="{4EC686FC-420B-49B3-8E15-3CD73BE3D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1409" y="643899"/>
            <a:ext cx="1792132" cy="254203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ynek, Warzyw, Żywności, Świeże, Zdrowe">
            <a:extLst>
              <a:ext uri="{FF2B5EF4-FFF2-40B4-BE49-F238E27FC236}">
                <a16:creationId xmlns:a16="http://schemas.microsoft.com/office/drawing/2014/main" xmlns="" id="{9FEB25C2-1271-4344-BB0B-78522805D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775430" y="691645"/>
            <a:ext cx="1132784" cy="151037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7E9AA1AA-EC8F-4DC7-BDB2-C6520722F88E}"/>
              </a:ext>
            </a:extLst>
          </p:cNvPr>
          <p:cNvSpPr>
            <a:spLocks noGrp="1"/>
          </p:cNvSpPr>
          <p:nvPr>
            <p:ph type="title"/>
          </p:nvPr>
        </p:nvSpPr>
        <p:spPr>
          <a:xfrm>
            <a:off x="838200" y="365125"/>
            <a:ext cx="4981734" cy="1212315"/>
          </a:xfrm>
        </p:spPr>
        <p:txBody>
          <a:bodyPr anchor="b">
            <a:normAutofit/>
          </a:bodyPr>
          <a:lstStyle/>
          <a:p>
            <a:r>
              <a:rPr lang="pl-PL" sz="4000" dirty="0">
                <a:latin typeface="Jokerman" panose="04090605060D06020702" pitchFamily="82" charset="0"/>
              </a:rPr>
              <a:t>PROCES – 3. tydzień</a:t>
            </a:r>
            <a:endParaRPr lang="pl-PL" sz="4000">
              <a:latin typeface="Jokerman" panose="04090605060D06020702" pitchFamily="82" charset="0"/>
            </a:endParaRPr>
          </a:p>
        </p:txBody>
      </p:sp>
      <p:sp>
        <p:nvSpPr>
          <p:cNvPr id="3" name="Symbol zastępczy zawartości 2">
            <a:extLst>
              <a:ext uri="{FF2B5EF4-FFF2-40B4-BE49-F238E27FC236}">
                <a16:creationId xmlns:a16="http://schemas.microsoft.com/office/drawing/2014/main" xmlns="" id="{DD728661-E982-478B-9763-445F1C67E281}"/>
              </a:ext>
            </a:extLst>
          </p:cNvPr>
          <p:cNvSpPr>
            <a:spLocks noGrp="1"/>
          </p:cNvSpPr>
          <p:nvPr>
            <p:ph idx="1"/>
          </p:nvPr>
        </p:nvSpPr>
        <p:spPr>
          <a:xfrm>
            <a:off x="838200" y="1863969"/>
            <a:ext cx="4981734" cy="4312994"/>
          </a:xfrm>
        </p:spPr>
        <p:txBody>
          <a:bodyPr>
            <a:normAutofit/>
          </a:bodyPr>
          <a:lstStyle/>
          <a:p>
            <a:pPr marL="0" indent="0">
              <a:buNone/>
            </a:pPr>
            <a:r>
              <a:rPr lang="pl-PL" sz="2000">
                <a:latin typeface="Jokerman" panose="04090605060D06020702" pitchFamily="82" charset="0"/>
              </a:rPr>
              <a:t>8. Moje ulubione miejsca</a:t>
            </a:r>
          </a:p>
          <a:p>
            <a:pPr marL="0" indent="0">
              <a:buNone/>
            </a:pPr>
            <a:r>
              <a:rPr lang="pl-PL" sz="2000">
                <a:latin typeface="Jokerman" panose="04090605060D06020702" pitchFamily="82" charset="0"/>
              </a:rPr>
              <a:t>To bardzo przyjemna część projektu. Opisz w niej te miejsca, które najbardziej lubisz, które są dla Ciebie szczególnie ważne. Opowiedz przynajmniej o trzech takich miejscach. Oczywiście możesz opisać więcej.</a:t>
            </a:r>
          </a:p>
        </p:txBody>
      </p:sp>
    </p:spTree>
    <p:extLst>
      <p:ext uri="{BB962C8B-B14F-4D97-AF65-F5344CB8AC3E}">
        <p14:creationId xmlns:p14="http://schemas.microsoft.com/office/powerpoint/2010/main" val="20208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arasole, Ludzie, Widok Z Lotu Ptaka">
            <a:extLst>
              <a:ext uri="{FF2B5EF4-FFF2-40B4-BE49-F238E27FC236}">
                <a16:creationId xmlns:a16="http://schemas.microsoft.com/office/drawing/2014/main" xmlns="" id="{F938D536-2827-4683-B94D-176ADD432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44017" y="2096372"/>
            <a:ext cx="4007904" cy="266525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06CFAFA7-BB29-4F86-8DE2-58DEAA60A232}"/>
              </a:ext>
            </a:extLst>
          </p:cNvPr>
          <p:cNvSpPr>
            <a:spLocks noGrp="1"/>
          </p:cNvSpPr>
          <p:nvPr>
            <p:ph type="title"/>
          </p:nvPr>
        </p:nvSpPr>
        <p:spPr>
          <a:xfrm>
            <a:off x="1024129" y="585216"/>
            <a:ext cx="5062511" cy="1499616"/>
          </a:xfrm>
        </p:spPr>
        <p:txBody>
          <a:bodyPr>
            <a:normAutofit/>
          </a:bodyPr>
          <a:lstStyle/>
          <a:p>
            <a:r>
              <a:rPr lang="pl-PL" dirty="0">
                <a:solidFill>
                  <a:srgbClr val="FFFFFF"/>
                </a:solidFill>
                <a:latin typeface="Jokerman" panose="04090605060D06020702" pitchFamily="82" charset="0"/>
              </a:rPr>
              <a:t>PROCES – 4. tydzień</a:t>
            </a:r>
          </a:p>
        </p:txBody>
      </p:sp>
      <p:sp>
        <p:nvSpPr>
          <p:cNvPr id="3" name="Symbol zastępczy zawartości 2">
            <a:extLst>
              <a:ext uri="{FF2B5EF4-FFF2-40B4-BE49-F238E27FC236}">
                <a16:creationId xmlns:a16="http://schemas.microsoft.com/office/drawing/2014/main" xmlns="" id="{9827A851-C54A-43E0-BFCB-A297677BBC64}"/>
              </a:ext>
            </a:extLst>
          </p:cNvPr>
          <p:cNvSpPr>
            <a:spLocks noGrp="1"/>
          </p:cNvSpPr>
          <p:nvPr>
            <p:ph idx="1"/>
          </p:nvPr>
        </p:nvSpPr>
        <p:spPr>
          <a:xfrm>
            <a:off x="1024129" y="2286000"/>
            <a:ext cx="5081232" cy="3931920"/>
          </a:xfrm>
        </p:spPr>
        <p:txBody>
          <a:bodyPr>
            <a:normAutofit/>
          </a:bodyPr>
          <a:lstStyle/>
          <a:p>
            <a:pPr marL="0" indent="0" algn="just">
              <a:buNone/>
            </a:pPr>
            <a:r>
              <a:rPr lang="pl-PL" sz="1800" dirty="0">
                <a:solidFill>
                  <a:srgbClr val="FFFFFF"/>
                </a:solidFill>
                <a:latin typeface="Jokerman" panose="04090605060D06020702" pitchFamily="82" charset="0"/>
              </a:rPr>
              <a:t>9. Reklama Twojej miejscowości</a:t>
            </a:r>
          </a:p>
          <a:p>
            <a:pPr marL="0" indent="0" algn="just">
              <a:buNone/>
            </a:pPr>
            <a:r>
              <a:rPr lang="pl-PL" sz="1800" dirty="0">
                <a:solidFill>
                  <a:srgbClr val="FFFFFF"/>
                </a:solidFill>
                <a:latin typeface="Jokerman" panose="04090605060D06020702" pitchFamily="82" charset="0"/>
              </a:rPr>
              <a:t>A teraz musisz wykazać się twórczością </a:t>
            </a:r>
            <a:br>
              <a:rPr lang="pl-PL" sz="1800" dirty="0">
                <a:solidFill>
                  <a:srgbClr val="FFFFFF"/>
                </a:solidFill>
                <a:latin typeface="Jokerman" panose="04090605060D06020702" pitchFamily="82" charset="0"/>
              </a:rPr>
            </a:br>
            <a:r>
              <a:rPr lang="pl-PL" sz="1800" dirty="0">
                <a:solidFill>
                  <a:srgbClr val="FFFFFF"/>
                </a:solidFill>
                <a:latin typeface="Jokerman" panose="04090605060D06020702" pitchFamily="82" charset="0"/>
              </a:rPr>
              <a:t>i stworzyć slajd lub kilka slajdów, w których zachęcisz innych ( np. kolegów), aby przyjechali do Twojej miejscowości. Możesz wykorzystać informacje i ilustracje, które już wcześniej zamieściłeś w prezentacji. Powinien to być krótki, treściwy, wyczerpujący, interesujący opis Twojego miejsca zamieszkania. Bardzo ważna będzie oczywiście szata graficzna – zdjęcia, ilustracje…Ta reklama ma służyć jako zachęta i zaproszenie do poznania Twojej miejscowości.</a:t>
            </a:r>
          </a:p>
        </p:txBody>
      </p:sp>
    </p:spTree>
    <p:extLst>
      <p:ext uri="{BB962C8B-B14F-4D97-AF65-F5344CB8AC3E}">
        <p14:creationId xmlns:p14="http://schemas.microsoft.com/office/powerpoint/2010/main" val="7230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udzie, Człowiek, Czytanie, Gazeta">
            <a:extLst>
              <a:ext uri="{FF2B5EF4-FFF2-40B4-BE49-F238E27FC236}">
                <a16:creationId xmlns:a16="http://schemas.microsoft.com/office/drawing/2014/main" xmlns="" id="{802A7EFA-4574-40E9-8907-B760404769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52" r="-3" b="27789"/>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6388" name="Picture 4" descr="Informacja, Sieć, Sieć Internetowa">
            <a:extLst>
              <a:ext uri="{FF2B5EF4-FFF2-40B4-BE49-F238E27FC236}">
                <a16:creationId xmlns:a16="http://schemas.microsoft.com/office/drawing/2014/main" xmlns="" id="{12EF939A-05DB-402F-9DFB-C500B72BC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8" b="21218"/>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6390" name="Picture 6" descr="Modelu, Kobiet, Ekspozycja, Młody Model">
            <a:extLst>
              <a:ext uri="{FF2B5EF4-FFF2-40B4-BE49-F238E27FC236}">
                <a16:creationId xmlns:a16="http://schemas.microsoft.com/office/drawing/2014/main" xmlns="" id="{00C110E6-6043-4E93-8D9A-F92D8BFBB1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585"/>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42901BB0-7302-4E21-8FF9-269D5A7ECA43}"/>
              </a:ext>
            </a:extLst>
          </p:cNvPr>
          <p:cNvSpPr>
            <a:spLocks noGrp="1"/>
          </p:cNvSpPr>
          <p:nvPr>
            <p:ph type="title"/>
          </p:nvPr>
        </p:nvSpPr>
        <p:spPr>
          <a:xfrm>
            <a:off x="838200" y="365125"/>
            <a:ext cx="10515600" cy="1325563"/>
          </a:xfrm>
        </p:spPr>
        <p:txBody>
          <a:bodyPr>
            <a:normAutofit/>
          </a:bodyPr>
          <a:lstStyle/>
          <a:p>
            <a:r>
              <a:rPr lang="pl-PL">
                <a:latin typeface="Jokerman" panose="04090605060D06020702" pitchFamily="82" charset="0"/>
              </a:rPr>
              <a:t>ŹRÓDŁA</a:t>
            </a:r>
            <a:endParaRPr lang="pl-PL"/>
          </a:p>
        </p:txBody>
      </p:sp>
      <p:sp>
        <p:nvSpPr>
          <p:cNvPr id="3" name="Symbol zastępczy zawartości 2">
            <a:extLst>
              <a:ext uri="{FF2B5EF4-FFF2-40B4-BE49-F238E27FC236}">
                <a16:creationId xmlns:a16="http://schemas.microsoft.com/office/drawing/2014/main" xmlns="" id="{C71A505D-2907-4B84-9C38-5C22FB311998}"/>
              </a:ext>
            </a:extLst>
          </p:cNvPr>
          <p:cNvSpPr>
            <a:spLocks noGrp="1"/>
          </p:cNvSpPr>
          <p:nvPr>
            <p:ph idx="1"/>
          </p:nvPr>
        </p:nvSpPr>
        <p:spPr>
          <a:xfrm>
            <a:off x="838200" y="2021249"/>
            <a:ext cx="5707565" cy="4155713"/>
          </a:xfrm>
        </p:spPr>
        <p:txBody>
          <a:bodyPr>
            <a:normAutofit/>
          </a:bodyPr>
          <a:lstStyle/>
          <a:p>
            <a:pPr marL="0" indent="0">
              <a:buNone/>
            </a:pPr>
            <a:r>
              <a:rPr lang="pl-PL" sz="1900">
                <a:latin typeface="Jokerman" panose="04090605060D06020702" pitchFamily="82" charset="0"/>
              </a:rPr>
              <a:t>Sam musisz zająć się poszukiwaniem źródeł niezbędnych do realizacji projektu. Możesz poszukać w następujących miejscach:</a:t>
            </a:r>
          </a:p>
          <a:p>
            <a:pPr>
              <a:buFontTx/>
              <a:buChar char="-"/>
            </a:pPr>
            <a:r>
              <a:rPr lang="pl-PL" sz="1900">
                <a:latin typeface="Jokerman" panose="04090605060D06020702" pitchFamily="82" charset="0"/>
              </a:rPr>
              <a:t>Internet, np. Wikipedia lub inne opracowania dotyczące Twojej miejscowości,</a:t>
            </a:r>
          </a:p>
          <a:p>
            <a:pPr>
              <a:buFontTx/>
              <a:buChar char="-"/>
            </a:pPr>
            <a:r>
              <a:rPr lang="pl-PL" sz="1900">
                <a:latin typeface="Jokerman" panose="04090605060D06020702" pitchFamily="82" charset="0"/>
              </a:rPr>
              <a:t>Biblioteka. Może w bibliotece w Twojej miejscowości będą opracowania dotyczące Twojego miejsca pochodzenia,</a:t>
            </a:r>
          </a:p>
          <a:p>
            <a:pPr>
              <a:buFontTx/>
              <a:buChar char="-"/>
            </a:pPr>
            <a:r>
              <a:rPr lang="pl-PL" sz="1900">
                <a:latin typeface="Jokerman" panose="04090605060D06020702" pitchFamily="82" charset="0"/>
              </a:rPr>
              <a:t>Lokalna prasa ( czasopisma dotyczące Twojej miejscowości)</a:t>
            </a:r>
          </a:p>
          <a:p>
            <a:pPr>
              <a:buFontTx/>
              <a:buChar char="-"/>
            </a:pPr>
            <a:r>
              <a:rPr lang="pl-PL" sz="1900">
                <a:latin typeface="Jokerman" panose="04090605060D06020702" pitchFamily="82" charset="0"/>
              </a:rPr>
              <a:t>Osoby, które znają Twoją miejscowość, np. rodzice, dziadkowie, ktoś z rodziny lub inni. Popytaj. </a:t>
            </a:r>
          </a:p>
        </p:txBody>
      </p:sp>
    </p:spTree>
    <p:extLst>
      <p:ext uri="{BB962C8B-B14F-4D97-AF65-F5344CB8AC3E}">
        <p14:creationId xmlns:p14="http://schemas.microsoft.com/office/powerpoint/2010/main" val="239338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441D37-5F31-4B5E-9D80-5A1A38D17CE4}"/>
              </a:ext>
            </a:extLst>
          </p:cNvPr>
          <p:cNvSpPr>
            <a:spLocks noGrp="1"/>
          </p:cNvSpPr>
          <p:nvPr>
            <p:ph type="title"/>
          </p:nvPr>
        </p:nvSpPr>
        <p:spPr/>
        <p:txBody>
          <a:bodyPr>
            <a:normAutofit/>
          </a:bodyPr>
          <a:lstStyle/>
          <a:p>
            <a:r>
              <a:rPr lang="pl-PL" sz="3600" dirty="0">
                <a:latin typeface="Jokerman" panose="04090605060D06020702" pitchFamily="82" charset="0"/>
              </a:rPr>
              <a:t>EWALUACJA</a:t>
            </a:r>
          </a:p>
        </p:txBody>
      </p:sp>
      <p:graphicFrame>
        <p:nvGraphicFramePr>
          <p:cNvPr id="4" name="Symbol zastępczy zawartości 3">
            <a:extLst>
              <a:ext uri="{FF2B5EF4-FFF2-40B4-BE49-F238E27FC236}">
                <a16:creationId xmlns:a16="http://schemas.microsoft.com/office/drawing/2014/main" xmlns="" id="{DC4D28D2-6C4D-4F07-8CDC-5A952514785F}"/>
              </a:ext>
            </a:extLst>
          </p:cNvPr>
          <p:cNvGraphicFramePr>
            <a:graphicFrameLocks noGrp="1"/>
          </p:cNvGraphicFramePr>
          <p:nvPr>
            <p:ph idx="1"/>
            <p:extLst>
              <p:ext uri="{D42A27DB-BD31-4B8C-83A1-F6EECF244321}">
                <p14:modId xmlns:p14="http://schemas.microsoft.com/office/powerpoint/2010/main" val="1638183351"/>
              </p:ext>
            </p:extLst>
          </p:nvPr>
        </p:nvGraphicFramePr>
        <p:xfrm>
          <a:off x="838200" y="1825625"/>
          <a:ext cx="10515600" cy="3967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900001062"/>
                    </a:ext>
                  </a:extLst>
                </a:gridCol>
                <a:gridCol w="2628900">
                  <a:extLst>
                    <a:ext uri="{9D8B030D-6E8A-4147-A177-3AD203B41FA5}">
                      <a16:colId xmlns:a16="http://schemas.microsoft.com/office/drawing/2014/main" xmlns="" val="2490982647"/>
                    </a:ext>
                  </a:extLst>
                </a:gridCol>
                <a:gridCol w="2628900">
                  <a:extLst>
                    <a:ext uri="{9D8B030D-6E8A-4147-A177-3AD203B41FA5}">
                      <a16:colId xmlns:a16="http://schemas.microsoft.com/office/drawing/2014/main" xmlns="" val="1189365964"/>
                    </a:ext>
                  </a:extLst>
                </a:gridCol>
                <a:gridCol w="2628900">
                  <a:extLst>
                    <a:ext uri="{9D8B030D-6E8A-4147-A177-3AD203B41FA5}">
                      <a16:colId xmlns:a16="http://schemas.microsoft.com/office/drawing/2014/main" xmlns="" val="2167519685"/>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rgbClr val="FF0000"/>
                          </a:solidFill>
                        </a:rPr>
                        <a:t>Liczba punktów</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3</a:t>
                      </a:r>
                    </a:p>
                  </a:txBody>
                  <a:tcPr/>
                </a:tc>
                <a:extLst>
                  <a:ext uri="{0D108BD9-81ED-4DB2-BD59-A6C34878D82A}">
                    <a16:rowId xmlns:a16="http://schemas.microsoft.com/office/drawing/2014/main" xmlns="" val="737855317"/>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Zawartość merytoryczna</a:t>
                      </a:r>
                    </a:p>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prezentacji</a:t>
                      </a:r>
                    </a:p>
                  </a:txBody>
                  <a:tcPr/>
                </a:tc>
                <a:tc>
                  <a:txBody>
                    <a:bodyPr/>
                    <a:lstStyle/>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Niepełne informacje.</a:t>
                      </a:r>
                    </a:p>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nie na temat. Błędne informacje.</a:t>
                      </a:r>
                    </a:p>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Słabe wykorzystanie źródeł.</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Dobre, poprawne informacji. Ewentualnie niewielkie błędy.</a:t>
                      </a:r>
                    </a:p>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Informacje na temat. Dobre wykorzystanie źródeł.</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Pełne informacje.</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na temat. </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Wyczerpujące wykorzystanie źródeł.</a:t>
                      </a:r>
                    </a:p>
                  </a:txBody>
                  <a:tcPr/>
                </a:tc>
                <a:extLst>
                  <a:ext uri="{0D108BD9-81ED-4DB2-BD59-A6C34878D82A}">
                    <a16:rowId xmlns:a16="http://schemas.microsoft.com/office/drawing/2014/main" xmlns="" val="3527136374"/>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a:solidFill>
                            <a:srgbClr val="FF0000"/>
                          </a:solidFill>
                          <a:latin typeface="Trebuchet MS" pitchFamily="34"/>
                          <a:ea typeface="Lucida Sans Unicode" pitchFamily="2"/>
                          <a:cs typeface="Mangal" pitchFamily="2"/>
                        </a:rPr>
                        <a:t>Wrażenia estetyczne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mało czytelna, nieestetyczna.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podane w sposób chaotyczny.</a:t>
                      </a:r>
                    </a:p>
                  </a:txBody>
                  <a:tcPr/>
                </a:tc>
                <a:tc>
                  <a:txBody>
                    <a:bodyPr/>
                    <a:lstStyle/>
                    <a:p>
                      <a:pPr marL="0" marR="0" lvl="0" indent="0" rtl="0" hangingPunct="0">
                        <a:lnSpc>
                          <a:spcPct val="100000"/>
                        </a:lnSpc>
                        <a:spcBef>
                          <a:spcPts val="0"/>
                        </a:spcBef>
                        <a:spcAft>
                          <a:spcPts val="0"/>
                        </a:spcAft>
                        <a:buNone/>
                        <a:tabLst/>
                      </a:pPr>
                      <a:endParaRPr lang="pl-PL" sz="1600" b="0" i="0" u="none" strike="noStrike" kern="1200" dirty="0">
                        <a:latin typeface="Trebuchet MS" pitchFamily="34"/>
                        <a:ea typeface="Lucida Sans Unicode" pitchFamily="2"/>
                        <a:cs typeface="Mangal" pitchFamily="2"/>
                      </a:endParaRP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ładna, czytelna, estetyczna.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rozplanowanie informacji.</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bardzo  estetyczna, czytelna, przejrzysta, interesująca, zachęcająca do zapoznania się z nią.</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rozplanowanie informacji na stronie. Dobrze dobrana grafika.</a:t>
                      </a:r>
                    </a:p>
                  </a:txBody>
                  <a:tcPr/>
                </a:tc>
                <a:extLst>
                  <a:ext uri="{0D108BD9-81ED-4DB2-BD59-A6C34878D82A}">
                    <a16:rowId xmlns:a16="http://schemas.microsoft.com/office/drawing/2014/main" xmlns="" val="3992483715"/>
                  </a:ext>
                </a:extLst>
              </a:tr>
            </a:tbl>
          </a:graphicData>
        </a:graphic>
      </p:graphicFrame>
      <p:pic>
        <p:nvPicPr>
          <p:cNvPr id="6" name="Picture 2" descr="Grafika, Wykres, Wynik, Obroty, Zysk">
            <a:extLst>
              <a:ext uri="{FF2B5EF4-FFF2-40B4-BE49-F238E27FC236}">
                <a16:creationId xmlns:a16="http://schemas.microsoft.com/office/drawing/2014/main" xmlns="" id="{1562CA66-57B1-47F7-BE38-53CC7949E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9797" y="69807"/>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5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6B1498-80EB-4D46-B7AC-34A436675E47}"/>
              </a:ext>
            </a:extLst>
          </p:cNvPr>
          <p:cNvSpPr>
            <a:spLocks noGrp="1"/>
          </p:cNvSpPr>
          <p:nvPr>
            <p:ph type="title"/>
          </p:nvPr>
        </p:nvSpPr>
        <p:spPr/>
        <p:txBody>
          <a:bodyPr>
            <a:normAutofit/>
          </a:bodyPr>
          <a:lstStyle/>
          <a:p>
            <a:r>
              <a:rPr lang="pl-PL" sz="3600" dirty="0">
                <a:latin typeface="Jokerman" panose="04090605060D06020702" pitchFamily="82" charset="0"/>
              </a:rPr>
              <a:t>EWALUACJA</a:t>
            </a:r>
          </a:p>
        </p:txBody>
      </p:sp>
      <p:graphicFrame>
        <p:nvGraphicFramePr>
          <p:cNvPr id="4" name="Symbol zastępczy zawartości 3">
            <a:extLst>
              <a:ext uri="{FF2B5EF4-FFF2-40B4-BE49-F238E27FC236}">
                <a16:creationId xmlns:a16="http://schemas.microsoft.com/office/drawing/2014/main" xmlns="" id="{DAA181FE-2F16-4271-9802-E72E981AB3FE}"/>
              </a:ext>
            </a:extLst>
          </p:cNvPr>
          <p:cNvGraphicFramePr>
            <a:graphicFrameLocks noGrp="1"/>
          </p:cNvGraphicFramePr>
          <p:nvPr>
            <p:ph idx="1"/>
            <p:extLst>
              <p:ext uri="{D42A27DB-BD31-4B8C-83A1-F6EECF244321}">
                <p14:modId xmlns:p14="http://schemas.microsoft.com/office/powerpoint/2010/main" val="3424125848"/>
              </p:ext>
            </p:extLst>
          </p:nvPr>
        </p:nvGraphicFramePr>
        <p:xfrm>
          <a:off x="838200" y="2505133"/>
          <a:ext cx="10515600" cy="1934927"/>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817297645"/>
                    </a:ext>
                  </a:extLst>
                </a:gridCol>
                <a:gridCol w="2628900">
                  <a:extLst>
                    <a:ext uri="{9D8B030D-6E8A-4147-A177-3AD203B41FA5}">
                      <a16:colId xmlns:a16="http://schemas.microsoft.com/office/drawing/2014/main" xmlns="" val="2109563180"/>
                    </a:ext>
                  </a:extLst>
                </a:gridCol>
                <a:gridCol w="2628900">
                  <a:extLst>
                    <a:ext uri="{9D8B030D-6E8A-4147-A177-3AD203B41FA5}">
                      <a16:colId xmlns:a16="http://schemas.microsoft.com/office/drawing/2014/main" xmlns="" val="2090203375"/>
                    </a:ext>
                  </a:extLst>
                </a:gridCol>
                <a:gridCol w="2628900">
                  <a:extLst>
                    <a:ext uri="{9D8B030D-6E8A-4147-A177-3AD203B41FA5}">
                      <a16:colId xmlns:a16="http://schemas.microsoft.com/office/drawing/2014/main" xmlns="" val="3390996872"/>
                    </a:ext>
                  </a:extLst>
                </a:gridCol>
              </a:tblGrid>
              <a:tr h="370840">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rgbClr val="FF0000"/>
                          </a:solidFill>
                          <a:latin typeface="Arial" pitchFamily="18"/>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3022900148"/>
                  </a:ext>
                </a:extLst>
              </a:tr>
              <a:tr h="741127">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Zaangażowanie w prace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Małe zaangażowanie.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Zaangażowanie na zadawalającym poziomie.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Bardzo dobre zaangażowanie.</a:t>
                      </a:r>
                    </a:p>
                  </a:txBody>
                  <a:tcPr/>
                </a:tc>
                <a:extLst>
                  <a:ext uri="{0D108BD9-81ED-4DB2-BD59-A6C34878D82A}">
                    <a16:rowId xmlns:a16="http://schemas.microsoft.com/office/drawing/2014/main" xmlns="" val="923611517"/>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Pytania po zaprezentowaniu pracy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Mała aktywność w odpowiadaniu na pytania.</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Zadawalające odpowiedzi na pytania.</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Pełne, satysfakcjonujące, poszerzone odpowiedzi na pytania.</a:t>
                      </a:r>
                    </a:p>
                  </a:txBody>
                  <a:tcPr/>
                </a:tc>
                <a:extLst>
                  <a:ext uri="{0D108BD9-81ED-4DB2-BD59-A6C34878D82A}">
                    <a16:rowId xmlns:a16="http://schemas.microsoft.com/office/drawing/2014/main" xmlns="" val="3767703648"/>
                  </a:ext>
                </a:extLst>
              </a:tr>
            </a:tbl>
          </a:graphicData>
        </a:graphic>
      </p:graphicFrame>
      <p:pic>
        <p:nvPicPr>
          <p:cNvPr id="6" name="Picture 2" descr="Grafika, Wykres, Wynik, Obroty, Zysk">
            <a:extLst>
              <a:ext uri="{FF2B5EF4-FFF2-40B4-BE49-F238E27FC236}">
                <a16:creationId xmlns:a16="http://schemas.microsoft.com/office/drawing/2014/main" xmlns="" id="{931F2E43-F8ED-4B23-A621-23E524F5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349" y="365125"/>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7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FFAABC5-CC53-4609-BB02-3F1BCAB93C13}"/>
              </a:ext>
            </a:extLst>
          </p:cNvPr>
          <p:cNvSpPr>
            <a:spLocks noGrp="1"/>
          </p:cNvSpPr>
          <p:nvPr>
            <p:ph type="title"/>
          </p:nvPr>
        </p:nvSpPr>
        <p:spPr/>
        <p:txBody>
          <a:bodyPr>
            <a:normAutofit/>
          </a:bodyPr>
          <a:lstStyle/>
          <a:p>
            <a:r>
              <a:rPr lang="pl-PL" sz="3600" dirty="0">
                <a:latin typeface="Jokerman" panose="04090605060D06020702" pitchFamily="82" charset="0"/>
              </a:rPr>
              <a:t>EWALUACJA - OCENA</a:t>
            </a:r>
          </a:p>
        </p:txBody>
      </p:sp>
      <p:graphicFrame>
        <p:nvGraphicFramePr>
          <p:cNvPr id="4" name="Symbol zastępczy zawartości 3">
            <a:extLst>
              <a:ext uri="{FF2B5EF4-FFF2-40B4-BE49-F238E27FC236}">
                <a16:creationId xmlns:a16="http://schemas.microsoft.com/office/drawing/2014/main" xmlns="" id="{977B3BA0-E219-4868-A324-BC473B2B427D}"/>
              </a:ext>
            </a:extLst>
          </p:cNvPr>
          <p:cNvGraphicFramePr>
            <a:graphicFrameLocks noGrp="1"/>
          </p:cNvGraphicFramePr>
          <p:nvPr>
            <p:ph idx="1"/>
            <p:extLst>
              <p:ext uri="{D42A27DB-BD31-4B8C-83A1-F6EECF244321}">
                <p14:modId xmlns:p14="http://schemas.microsoft.com/office/powerpoint/2010/main" val="1532096183"/>
              </p:ext>
            </p:extLst>
          </p:nvPr>
        </p:nvGraphicFramePr>
        <p:xfrm>
          <a:off x="864066" y="1825624"/>
          <a:ext cx="10489734" cy="3660776"/>
        </p:xfrm>
        <a:graphic>
          <a:graphicData uri="http://schemas.openxmlformats.org/drawingml/2006/table">
            <a:tbl>
              <a:tblPr firstRow="1" bandRow="1">
                <a:tableStyleId>{5C22544A-7EE6-4342-B048-85BDC9FD1C3A}</a:tableStyleId>
              </a:tblPr>
              <a:tblGrid>
                <a:gridCol w="5231934">
                  <a:extLst>
                    <a:ext uri="{9D8B030D-6E8A-4147-A177-3AD203B41FA5}">
                      <a16:colId xmlns:a16="http://schemas.microsoft.com/office/drawing/2014/main" xmlns="" val="117038284"/>
                    </a:ext>
                  </a:extLst>
                </a:gridCol>
                <a:gridCol w="5257800">
                  <a:extLst>
                    <a:ext uri="{9D8B030D-6E8A-4147-A177-3AD203B41FA5}">
                      <a16:colId xmlns:a16="http://schemas.microsoft.com/office/drawing/2014/main" xmlns="" val="382890019"/>
                    </a:ext>
                  </a:extLst>
                </a:gridCol>
              </a:tblGrid>
              <a:tr h="522968">
                <a:tc>
                  <a:txBody>
                    <a:bodyPr/>
                    <a:lstStyle/>
                    <a:p>
                      <a:pPr algn="ctr"/>
                      <a:r>
                        <a:rPr lang="pl-PL" dirty="0"/>
                        <a:t>PUNKTY</a:t>
                      </a:r>
                    </a:p>
                  </a:txBody>
                  <a:tcPr/>
                </a:tc>
                <a:tc>
                  <a:txBody>
                    <a:bodyPr/>
                    <a:lstStyle/>
                    <a:p>
                      <a:pPr algn="ctr"/>
                      <a:r>
                        <a:rPr lang="pl-PL" dirty="0"/>
                        <a:t>OCENA</a:t>
                      </a:r>
                    </a:p>
                  </a:txBody>
                  <a:tcPr/>
                </a:tc>
                <a:extLst>
                  <a:ext uri="{0D108BD9-81ED-4DB2-BD59-A6C34878D82A}">
                    <a16:rowId xmlns:a16="http://schemas.microsoft.com/office/drawing/2014/main" xmlns="" val="3433014187"/>
                  </a:ext>
                </a:extLst>
              </a:tr>
              <a:tr h="522968">
                <a:tc>
                  <a:txBody>
                    <a:bodyPr/>
                    <a:lstStyle/>
                    <a:p>
                      <a:pPr algn="ctr"/>
                      <a:r>
                        <a:rPr lang="pl-PL" sz="2400" dirty="0">
                          <a:latin typeface="Jokerman" panose="04090605060D06020702" pitchFamily="82" charset="0"/>
                        </a:rPr>
                        <a:t>&lt;4</a:t>
                      </a:r>
                    </a:p>
                  </a:txBody>
                  <a:tcPr/>
                </a:tc>
                <a:tc>
                  <a:txBody>
                    <a:bodyPr/>
                    <a:lstStyle/>
                    <a:p>
                      <a:pPr algn="ctr"/>
                      <a:r>
                        <a:rPr lang="pl-PL" sz="2400" dirty="0">
                          <a:latin typeface="Jokerman" panose="04090605060D06020702" pitchFamily="82" charset="0"/>
                        </a:rPr>
                        <a:t>niedostateczna</a:t>
                      </a:r>
                    </a:p>
                  </a:txBody>
                  <a:tcPr/>
                </a:tc>
                <a:extLst>
                  <a:ext uri="{0D108BD9-81ED-4DB2-BD59-A6C34878D82A}">
                    <a16:rowId xmlns:a16="http://schemas.microsoft.com/office/drawing/2014/main" xmlns="" val="3651756678"/>
                  </a:ext>
                </a:extLst>
              </a:tr>
              <a:tr h="522968">
                <a:tc>
                  <a:txBody>
                    <a:bodyPr/>
                    <a:lstStyle/>
                    <a:p>
                      <a:pPr algn="ctr"/>
                      <a:r>
                        <a:rPr lang="pl-PL" sz="2400" dirty="0">
                          <a:latin typeface="Jokerman" panose="04090605060D06020702" pitchFamily="82" charset="0"/>
                        </a:rPr>
                        <a:t>4-5</a:t>
                      </a:r>
                    </a:p>
                  </a:txBody>
                  <a:tcPr/>
                </a:tc>
                <a:tc>
                  <a:txBody>
                    <a:bodyPr/>
                    <a:lstStyle/>
                    <a:p>
                      <a:pPr algn="ctr"/>
                      <a:r>
                        <a:rPr lang="pl-PL" sz="2400" dirty="0">
                          <a:latin typeface="Jokerman" panose="04090605060D06020702" pitchFamily="82" charset="0"/>
                        </a:rPr>
                        <a:t>dopuszczająca</a:t>
                      </a:r>
                    </a:p>
                  </a:txBody>
                  <a:tcPr/>
                </a:tc>
                <a:extLst>
                  <a:ext uri="{0D108BD9-81ED-4DB2-BD59-A6C34878D82A}">
                    <a16:rowId xmlns:a16="http://schemas.microsoft.com/office/drawing/2014/main" xmlns="" val="266156483"/>
                  </a:ext>
                </a:extLst>
              </a:tr>
              <a:tr h="522968">
                <a:tc>
                  <a:txBody>
                    <a:bodyPr/>
                    <a:lstStyle/>
                    <a:p>
                      <a:pPr algn="ctr"/>
                      <a:r>
                        <a:rPr lang="pl-PL" sz="2400" dirty="0">
                          <a:latin typeface="Jokerman" panose="04090605060D06020702" pitchFamily="82" charset="0"/>
                        </a:rPr>
                        <a:t>6-7</a:t>
                      </a:r>
                    </a:p>
                  </a:txBody>
                  <a:tcPr/>
                </a:tc>
                <a:tc>
                  <a:txBody>
                    <a:bodyPr/>
                    <a:lstStyle/>
                    <a:p>
                      <a:pPr algn="ctr"/>
                      <a:r>
                        <a:rPr lang="pl-PL" sz="2400" dirty="0">
                          <a:latin typeface="Jokerman" panose="04090605060D06020702" pitchFamily="82" charset="0"/>
                        </a:rPr>
                        <a:t>dostateczna</a:t>
                      </a:r>
                    </a:p>
                  </a:txBody>
                  <a:tcPr/>
                </a:tc>
                <a:extLst>
                  <a:ext uri="{0D108BD9-81ED-4DB2-BD59-A6C34878D82A}">
                    <a16:rowId xmlns:a16="http://schemas.microsoft.com/office/drawing/2014/main" xmlns="" val="559338561"/>
                  </a:ext>
                </a:extLst>
              </a:tr>
              <a:tr h="522968">
                <a:tc>
                  <a:txBody>
                    <a:bodyPr/>
                    <a:lstStyle/>
                    <a:p>
                      <a:pPr algn="ctr"/>
                      <a:r>
                        <a:rPr lang="pl-PL" sz="2400" dirty="0">
                          <a:latin typeface="Jokerman" panose="04090605060D06020702" pitchFamily="82" charset="0"/>
                        </a:rPr>
                        <a:t>8-9</a:t>
                      </a:r>
                    </a:p>
                  </a:txBody>
                  <a:tcPr/>
                </a:tc>
                <a:tc>
                  <a:txBody>
                    <a:bodyPr/>
                    <a:lstStyle/>
                    <a:p>
                      <a:pPr algn="ctr"/>
                      <a:r>
                        <a:rPr lang="pl-PL" sz="2400" dirty="0">
                          <a:latin typeface="Jokerman" panose="04090605060D06020702" pitchFamily="82" charset="0"/>
                        </a:rPr>
                        <a:t>dobra</a:t>
                      </a:r>
                    </a:p>
                  </a:txBody>
                  <a:tcPr/>
                </a:tc>
                <a:extLst>
                  <a:ext uri="{0D108BD9-81ED-4DB2-BD59-A6C34878D82A}">
                    <a16:rowId xmlns:a16="http://schemas.microsoft.com/office/drawing/2014/main" xmlns="" val="1769131075"/>
                  </a:ext>
                </a:extLst>
              </a:tr>
              <a:tr h="522968">
                <a:tc>
                  <a:txBody>
                    <a:bodyPr/>
                    <a:lstStyle/>
                    <a:p>
                      <a:pPr algn="ctr"/>
                      <a:r>
                        <a:rPr lang="pl-PL" sz="2400" dirty="0">
                          <a:latin typeface="Jokerman" panose="04090605060D06020702" pitchFamily="82" charset="0"/>
                        </a:rPr>
                        <a:t>10-11</a:t>
                      </a:r>
                    </a:p>
                  </a:txBody>
                  <a:tcPr/>
                </a:tc>
                <a:tc>
                  <a:txBody>
                    <a:bodyPr/>
                    <a:lstStyle/>
                    <a:p>
                      <a:pPr algn="ctr"/>
                      <a:r>
                        <a:rPr lang="pl-PL" sz="2400" dirty="0">
                          <a:latin typeface="Jokerman" panose="04090605060D06020702" pitchFamily="82" charset="0"/>
                        </a:rPr>
                        <a:t>bardzo dobra</a:t>
                      </a:r>
                    </a:p>
                  </a:txBody>
                  <a:tcPr/>
                </a:tc>
                <a:extLst>
                  <a:ext uri="{0D108BD9-81ED-4DB2-BD59-A6C34878D82A}">
                    <a16:rowId xmlns:a16="http://schemas.microsoft.com/office/drawing/2014/main" xmlns="" val="1245556327"/>
                  </a:ext>
                </a:extLst>
              </a:tr>
              <a:tr h="522968">
                <a:tc>
                  <a:txBody>
                    <a:bodyPr/>
                    <a:lstStyle/>
                    <a:p>
                      <a:pPr algn="ctr"/>
                      <a:r>
                        <a:rPr lang="pl-PL" sz="2400" dirty="0">
                          <a:latin typeface="Jokerman" panose="04090605060D06020702" pitchFamily="82" charset="0"/>
                        </a:rPr>
                        <a:t>12</a:t>
                      </a:r>
                    </a:p>
                  </a:txBody>
                  <a:tcPr/>
                </a:tc>
                <a:tc>
                  <a:txBody>
                    <a:bodyPr/>
                    <a:lstStyle/>
                    <a:p>
                      <a:pPr algn="ctr"/>
                      <a:r>
                        <a:rPr lang="pl-PL" sz="2400" dirty="0">
                          <a:latin typeface="Jokerman" panose="04090605060D06020702" pitchFamily="82" charset="0"/>
                        </a:rPr>
                        <a:t>celująca</a:t>
                      </a:r>
                    </a:p>
                  </a:txBody>
                  <a:tcPr/>
                </a:tc>
                <a:extLst>
                  <a:ext uri="{0D108BD9-81ED-4DB2-BD59-A6C34878D82A}">
                    <a16:rowId xmlns:a16="http://schemas.microsoft.com/office/drawing/2014/main" xmlns="" val="1712839594"/>
                  </a:ext>
                </a:extLst>
              </a:tr>
            </a:tbl>
          </a:graphicData>
        </a:graphic>
      </p:graphicFrame>
      <p:pic>
        <p:nvPicPr>
          <p:cNvPr id="5" name="Picture 2" descr="Grafika, Wykres, Wynik, Obroty, Zysk">
            <a:extLst>
              <a:ext uri="{FF2B5EF4-FFF2-40B4-BE49-F238E27FC236}">
                <a16:creationId xmlns:a16="http://schemas.microsoft.com/office/drawing/2014/main" xmlns="" id="{CFBD0FD6-A3C5-4366-8052-DD629FB69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019" y="120141"/>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5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Kogut, Gospodarstwa, Wieś, Kurczaka">
            <a:extLst>
              <a:ext uri="{FF2B5EF4-FFF2-40B4-BE49-F238E27FC236}">
                <a16:creationId xmlns:a16="http://schemas.microsoft.com/office/drawing/2014/main" xmlns="" id="{77EBA93C-13A1-4C55-A326-0688D4F26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1" y="3169215"/>
            <a:ext cx="4042410" cy="27084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mwaj, Korek, Wypadek, Ulica, Warszawa">
            <a:extLst>
              <a:ext uri="{FF2B5EF4-FFF2-40B4-BE49-F238E27FC236}">
                <a16:creationId xmlns:a16="http://schemas.microsoft.com/office/drawing/2014/main" xmlns="" id="{0B731A30-14B9-4A53-90EF-10AD47DDB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1" y="312981"/>
            <a:ext cx="4042409" cy="227385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FA5E79DC-EAD6-441E-98F5-DD40F0BBCE97}"/>
              </a:ext>
            </a:extLst>
          </p:cNvPr>
          <p:cNvSpPr>
            <a:spLocks noGrp="1"/>
          </p:cNvSpPr>
          <p:nvPr>
            <p:ph type="title"/>
          </p:nvPr>
        </p:nvSpPr>
        <p:spPr>
          <a:xfrm>
            <a:off x="821516" y="640263"/>
            <a:ext cx="6204984" cy="1344975"/>
          </a:xfrm>
        </p:spPr>
        <p:txBody>
          <a:bodyPr>
            <a:normAutofit/>
          </a:bodyPr>
          <a:lstStyle/>
          <a:p>
            <a:r>
              <a:rPr lang="pl-PL" sz="4000" dirty="0">
                <a:latin typeface="Jokerman" panose="04090605060D06020702" pitchFamily="82" charset="0"/>
              </a:rPr>
              <a:t>WPROWADZENIE</a:t>
            </a:r>
          </a:p>
        </p:txBody>
      </p:sp>
      <p:sp>
        <p:nvSpPr>
          <p:cNvPr id="3" name="Symbol zastępczy zawartości 2">
            <a:extLst>
              <a:ext uri="{FF2B5EF4-FFF2-40B4-BE49-F238E27FC236}">
                <a16:creationId xmlns:a16="http://schemas.microsoft.com/office/drawing/2014/main" xmlns="" id="{8BBB8B08-D733-49BB-8D17-6BF3767141B1}"/>
              </a:ext>
            </a:extLst>
          </p:cNvPr>
          <p:cNvSpPr>
            <a:spLocks noGrp="1"/>
          </p:cNvSpPr>
          <p:nvPr>
            <p:ph idx="1"/>
          </p:nvPr>
        </p:nvSpPr>
        <p:spPr>
          <a:xfrm>
            <a:off x="821515" y="2121762"/>
            <a:ext cx="6204984" cy="3626917"/>
          </a:xfrm>
        </p:spPr>
        <p:txBody>
          <a:bodyPr>
            <a:normAutofit/>
          </a:bodyPr>
          <a:lstStyle/>
          <a:p>
            <a:pPr marL="0" indent="0" algn="just">
              <a:buNone/>
            </a:pPr>
            <a:r>
              <a:rPr lang="pl-PL" sz="2200" dirty="0">
                <a:latin typeface="Jokerman" panose="04090605060D06020702" pitchFamily="82" charset="0"/>
                <a:cs typeface="Times New Roman" panose="02020603050405020304" pitchFamily="18" charset="0"/>
              </a:rPr>
              <a:t>Witajcie Młodzi Przyjaciele! </a:t>
            </a:r>
          </a:p>
          <a:p>
            <a:pPr marL="0" indent="0" algn="just">
              <a:buNone/>
            </a:pPr>
            <a:r>
              <a:rPr lang="pl-PL" sz="2200" dirty="0">
                <a:latin typeface="Jokerman" panose="04090605060D06020702" pitchFamily="82" charset="0"/>
                <a:cs typeface="Times New Roman" panose="02020603050405020304" pitchFamily="18" charset="0"/>
              </a:rPr>
              <a:t>Czy zastanawialiście się kiedyś nad tym, jaki wpływ na Wasze życie ma  miejsce zamieszkania. Zapewne nieco inaczej wygląda życie w wielkim mieście, niż w malutkiej wiosce. </a:t>
            </a:r>
          </a:p>
          <a:p>
            <a:pPr marL="0" indent="0" algn="just">
              <a:buNone/>
            </a:pPr>
            <a:r>
              <a:rPr lang="pl-PL" sz="2200" dirty="0">
                <a:latin typeface="Jokerman" panose="04090605060D06020702" pitchFamily="82" charset="0"/>
                <a:cs typeface="Times New Roman" panose="02020603050405020304" pitchFamily="18" charset="0"/>
              </a:rPr>
              <a:t>Inne doświadczenia ma człowiek</a:t>
            </a:r>
            <a:br>
              <a:rPr lang="pl-PL" sz="2200" dirty="0">
                <a:latin typeface="Jokerman" panose="04090605060D06020702" pitchFamily="82" charset="0"/>
                <a:cs typeface="Times New Roman" panose="02020603050405020304" pitchFamily="18" charset="0"/>
              </a:rPr>
            </a:br>
            <a:r>
              <a:rPr lang="pl-PL" sz="2200" dirty="0">
                <a:latin typeface="Jokerman" panose="04090605060D06020702" pitchFamily="82" charset="0"/>
                <a:cs typeface="Times New Roman" panose="02020603050405020304" pitchFamily="18" charset="0"/>
              </a:rPr>
              <a:t>mieszkający w bloku, inne ten z domu </a:t>
            </a:r>
            <a:br>
              <a:rPr lang="pl-PL" sz="2200" dirty="0">
                <a:latin typeface="Jokerman" panose="04090605060D06020702" pitchFamily="82" charset="0"/>
                <a:cs typeface="Times New Roman" panose="02020603050405020304" pitchFamily="18" charset="0"/>
              </a:rPr>
            </a:br>
            <a:r>
              <a:rPr lang="pl-PL" sz="2200" dirty="0">
                <a:latin typeface="Jokerman" panose="04090605060D06020702" pitchFamily="82" charset="0"/>
                <a:cs typeface="Times New Roman" panose="02020603050405020304" pitchFamily="18" charset="0"/>
              </a:rPr>
              <a:t>z ogrodem, sadem, polem.</a:t>
            </a:r>
          </a:p>
        </p:txBody>
      </p:sp>
    </p:spTree>
    <p:extLst>
      <p:ext uri="{BB962C8B-B14F-4D97-AF65-F5344CB8AC3E}">
        <p14:creationId xmlns:p14="http://schemas.microsoft.com/office/powerpoint/2010/main" val="205203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41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01433FCA-E8F9-40F0-B1A6-FB2A45624C77}"/>
              </a:ext>
            </a:extLst>
          </p:cNvPr>
          <p:cNvPicPr>
            <a:picLocks noChangeAspect="1"/>
          </p:cNvPicPr>
          <p:nvPr/>
        </p:nvPicPr>
        <p:blipFill rotWithShape="1">
          <a:blip r:embed="rId2">
            <a:extLst>
              <a:ext uri="{28A0092B-C50C-407E-A947-70E740481C1C}">
                <a14:useLocalDpi xmlns:a14="http://schemas.microsoft.com/office/drawing/2010/main" val="0"/>
              </a:ext>
            </a:extLst>
          </a:blip>
          <a:srcRect l="4574" r="9500" b="-5"/>
          <a:stretch/>
        </p:blipFill>
        <p:spPr>
          <a:xfrm>
            <a:off x="8361082" y="1698611"/>
            <a:ext cx="3026664" cy="3311228"/>
          </a:xfrm>
          <a:prstGeom prst="rect">
            <a:avLst/>
          </a:prstGeom>
          <a:effectLst/>
        </p:spPr>
      </p:pic>
      <p:sp>
        <p:nvSpPr>
          <p:cNvPr id="2" name="Tytuł 1">
            <a:extLst>
              <a:ext uri="{FF2B5EF4-FFF2-40B4-BE49-F238E27FC236}">
                <a16:creationId xmlns:a16="http://schemas.microsoft.com/office/drawing/2014/main" xmlns="" id="{14F66029-1BBC-4CED-94EA-9132D60024A9}"/>
              </a:ext>
            </a:extLst>
          </p:cNvPr>
          <p:cNvSpPr>
            <a:spLocks noGrp="1"/>
          </p:cNvSpPr>
          <p:nvPr>
            <p:ph type="title"/>
          </p:nvPr>
        </p:nvSpPr>
        <p:spPr>
          <a:xfrm>
            <a:off x="648929" y="629267"/>
            <a:ext cx="6422849" cy="875684"/>
          </a:xfrm>
        </p:spPr>
        <p:txBody>
          <a:bodyPr>
            <a:normAutofit/>
          </a:bodyPr>
          <a:lstStyle/>
          <a:p>
            <a:pPr algn="ctr"/>
            <a:r>
              <a:rPr lang="pl-PL" dirty="0">
                <a:latin typeface="Jokerman" panose="04090605060D06020702" pitchFamily="82" charset="0"/>
              </a:rPr>
              <a:t>KONKLUZJA</a:t>
            </a:r>
          </a:p>
        </p:txBody>
      </p:sp>
      <p:sp>
        <p:nvSpPr>
          <p:cNvPr id="3" name="Symbol zastępczy zawartości 2">
            <a:extLst>
              <a:ext uri="{FF2B5EF4-FFF2-40B4-BE49-F238E27FC236}">
                <a16:creationId xmlns:a16="http://schemas.microsoft.com/office/drawing/2014/main" xmlns="" id="{EC87D82F-A5FF-44CC-A2A3-33AB6EAA2D34}"/>
              </a:ext>
            </a:extLst>
          </p:cNvPr>
          <p:cNvSpPr>
            <a:spLocks noGrp="1"/>
          </p:cNvSpPr>
          <p:nvPr>
            <p:ph idx="1"/>
          </p:nvPr>
        </p:nvSpPr>
        <p:spPr>
          <a:xfrm>
            <a:off x="648931" y="1971676"/>
            <a:ext cx="6422848" cy="4252144"/>
          </a:xfrm>
        </p:spPr>
        <p:txBody>
          <a:bodyPr>
            <a:noAutofit/>
          </a:bodyPr>
          <a:lstStyle/>
          <a:p>
            <a:r>
              <a:rPr lang="pl-PL" sz="1400" dirty="0">
                <a:latin typeface="Jokerman" panose="04090605060D06020702" pitchFamily="82" charset="0"/>
              </a:rPr>
              <a:t>Mam nadzieję, że praca nad tym projektem była dla Cebie interesująca i że poszerzyłeś wiedzę o Twojej rodzinnej miejscowości.</a:t>
            </a:r>
          </a:p>
          <a:p>
            <a:r>
              <a:rPr lang="pl-PL" sz="1400" dirty="0">
                <a:latin typeface="Jokerman" panose="04090605060D06020702" pitchFamily="82" charset="0"/>
              </a:rPr>
              <a:t>Możesz w kilku zdaniach powiedzieć o Twoich spostrzeżeniach, uwagach; o tym, co było ciekawe, co było łatwe ale i o tym, co może było zbyt trudne lub nudne.</a:t>
            </a:r>
          </a:p>
          <a:p>
            <a:r>
              <a:rPr lang="pl-PL" sz="1400" dirty="0">
                <a:latin typeface="Jokerman" panose="04090605060D06020702" pitchFamily="82" charset="0"/>
              </a:rPr>
              <a:t>Ten Wab Quest miał na celu uświadomić Ci, skąd jesteś, jakie są Twoje korzenie i poznać lepiej to miejsce.</a:t>
            </a:r>
          </a:p>
          <a:p>
            <a:r>
              <a:rPr lang="pl-PL" sz="1400" dirty="0">
                <a:latin typeface="Jokerman" panose="04090605060D06020702" pitchFamily="82" charset="0"/>
              </a:rPr>
              <a:t>Może teraz bardziej docenisz to Twoje wyjątkowe miejsce na ziemi, może inni zechcą je poznać, a przez to lepiej zrozumieć Ciebie.</a:t>
            </a:r>
          </a:p>
          <a:p>
            <a:r>
              <a:rPr lang="pl-PL" sz="1400" dirty="0">
                <a:latin typeface="Jokerman" panose="04090605060D06020702" pitchFamily="82" charset="0"/>
              </a:rPr>
              <a:t>Mogłeś też poćwiczyć i udoskonalić swoje umiejętności w zakresie tworzenia prezentacji PowerPoint</a:t>
            </a:r>
          </a:p>
          <a:p>
            <a:r>
              <a:rPr lang="pl-PL" sz="1400" dirty="0">
                <a:latin typeface="Jokerman" panose="04090605060D06020702" pitchFamily="82" charset="0"/>
              </a:rPr>
              <a:t>Może sam zrobiłeś też fotografie lub ilustracje, które potem zamieściłeś w prezentacji – mogłeś więc poczuć się fotografem </a:t>
            </a:r>
            <a:br>
              <a:rPr lang="pl-PL" sz="1400" dirty="0">
                <a:latin typeface="Jokerman" panose="04090605060D06020702" pitchFamily="82" charset="0"/>
              </a:rPr>
            </a:br>
            <a:r>
              <a:rPr lang="pl-PL" sz="1400" dirty="0">
                <a:latin typeface="Jokerman" panose="04090605060D06020702" pitchFamily="82" charset="0"/>
              </a:rPr>
              <a:t>i grafikiem.</a:t>
            </a:r>
          </a:p>
          <a:p>
            <a:r>
              <a:rPr lang="pl-PL" sz="1400" dirty="0">
                <a:latin typeface="Jokerman" panose="04090605060D06020702" pitchFamily="82" charset="0"/>
              </a:rPr>
              <a:t>Twoją prezentację możesz pokazać rodzinie lub innym osobom mieszkającym w Twojej miejscowości – niech oni też poznają lepiej „swój kraj”.</a:t>
            </a:r>
          </a:p>
        </p:txBody>
      </p:sp>
    </p:spTree>
    <p:extLst>
      <p:ext uri="{BB962C8B-B14F-4D97-AF65-F5344CB8AC3E}">
        <p14:creationId xmlns:p14="http://schemas.microsoft.com/office/powerpoint/2010/main" val="2364161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Sukienka, Edukacja, Stos, Czerwony, Kobieta, Blask">
            <a:extLst>
              <a:ext uri="{FF2B5EF4-FFF2-40B4-BE49-F238E27FC236}">
                <a16:creationId xmlns:a16="http://schemas.microsoft.com/office/drawing/2014/main" xmlns="" id="{E982BAFD-14CF-456B-A4E3-2FB251A95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40E0AA0-B727-4E40-8FF1-6445D33E9462}"/>
              </a:ext>
            </a:extLst>
          </p:cNvPr>
          <p:cNvSpPr>
            <a:spLocks noGrp="1"/>
          </p:cNvSpPr>
          <p:nvPr>
            <p:ph type="title"/>
          </p:nvPr>
        </p:nvSpPr>
        <p:spPr>
          <a:xfrm>
            <a:off x="6392598" y="640263"/>
            <a:ext cx="5221266" cy="1344975"/>
          </a:xfrm>
        </p:spPr>
        <p:txBody>
          <a:bodyPr>
            <a:normAutofit/>
          </a:bodyPr>
          <a:lstStyle/>
          <a:p>
            <a:pPr algn="ctr"/>
            <a:r>
              <a:rPr lang="pl-PL" sz="4000">
                <a:latin typeface="Jokerman" panose="04090605060D06020702" pitchFamily="82" charset="0"/>
              </a:rPr>
              <a:t>PORADNIK DLA NAUCZYCIELA</a:t>
            </a:r>
          </a:p>
        </p:txBody>
      </p:sp>
      <p:sp>
        <p:nvSpPr>
          <p:cNvPr id="3" name="Symbol zastępczy zawartości 2">
            <a:extLst>
              <a:ext uri="{FF2B5EF4-FFF2-40B4-BE49-F238E27FC236}">
                <a16:creationId xmlns:a16="http://schemas.microsoft.com/office/drawing/2014/main" xmlns="" id="{1230581E-074C-46CD-B99C-4ED684C9C817}"/>
              </a:ext>
            </a:extLst>
          </p:cNvPr>
          <p:cNvSpPr>
            <a:spLocks noGrp="1"/>
          </p:cNvSpPr>
          <p:nvPr>
            <p:ph idx="1"/>
          </p:nvPr>
        </p:nvSpPr>
        <p:spPr>
          <a:xfrm>
            <a:off x="6391903" y="2121763"/>
            <a:ext cx="5235490" cy="3773010"/>
          </a:xfrm>
        </p:spPr>
        <p:txBody>
          <a:bodyPr>
            <a:normAutofit/>
          </a:bodyPr>
          <a:lstStyle/>
          <a:p>
            <a:r>
              <a:rPr lang="pl-PL" sz="1600">
                <a:latin typeface="Jokerman" panose="04090605060D06020702" pitchFamily="82" charset="0"/>
              </a:rPr>
              <a:t>Rozłożenie w czasie zaproponowane w tym WebQuest powinno się zmodyfikować w zależności od potrzeb, możliwości i umiejętności  uczniów.</a:t>
            </a:r>
          </a:p>
          <a:p>
            <a:r>
              <a:rPr lang="pl-PL" sz="1600">
                <a:latin typeface="Jokerman" panose="04090605060D06020702" pitchFamily="82" charset="0"/>
              </a:rPr>
              <a:t>Praca w tym projekcie ma charakter indywidualny. Uczniowie mogą skorzystać w niektórych przypadkach z pomocy rodziców lub innych członków rodziny. Należy jednak zwrócić uwagę na dużą samodzielność, a w razie potrzeby wspomóc ucznia.</a:t>
            </a:r>
          </a:p>
          <a:p>
            <a:r>
              <a:rPr lang="pl-PL" sz="1600">
                <a:latin typeface="Jokerman" panose="04090605060D06020702" pitchFamily="82" charset="0"/>
              </a:rPr>
              <a:t>Jeżeli któryś z uczniów znacznie odbiega możliwościami edukacyjnymi od reszty klasy, można wobec niego zastosować indywidualną, terapeutyczną skalę punktów i ocen dostosowaną i ustaloną przez nauczyciela.</a:t>
            </a:r>
          </a:p>
          <a:p>
            <a:endParaRPr lang="pl-PL" sz="1600"/>
          </a:p>
        </p:txBody>
      </p:sp>
    </p:spTree>
    <p:extLst>
      <p:ext uri="{BB962C8B-B14F-4D97-AF65-F5344CB8AC3E}">
        <p14:creationId xmlns:p14="http://schemas.microsoft.com/office/powerpoint/2010/main" val="96709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kienka, Edukacja, Stos, Czerwony, Kobieta, Blask">
            <a:extLst>
              <a:ext uri="{FF2B5EF4-FFF2-40B4-BE49-F238E27FC236}">
                <a16:creationId xmlns:a16="http://schemas.microsoft.com/office/drawing/2014/main" xmlns="" id="{90ECEC3A-533D-409F-BD79-2440304BD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49" r="4958"/>
          <a:stretch/>
        </p:blipFill>
        <p:spPr bwMode="auto">
          <a:xfrm>
            <a:off x="0" y="3071684"/>
            <a:ext cx="2658325" cy="39327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A865837-0D55-4F06-8A08-7063E74D1C21}"/>
              </a:ext>
            </a:extLst>
          </p:cNvPr>
          <p:cNvSpPr>
            <a:spLocks noGrp="1"/>
          </p:cNvSpPr>
          <p:nvPr>
            <p:ph type="title"/>
          </p:nvPr>
        </p:nvSpPr>
        <p:spPr>
          <a:xfrm>
            <a:off x="4041677" y="2658334"/>
            <a:ext cx="6415743" cy="559293"/>
          </a:xfrm>
        </p:spPr>
        <p:txBody>
          <a:bodyPr>
            <a:normAutofit/>
          </a:bodyPr>
          <a:lstStyle/>
          <a:p>
            <a:r>
              <a:rPr lang="pl-PL" sz="3000" dirty="0">
                <a:latin typeface="Jokerman" panose="04090605060D06020702" pitchFamily="82" charset="0"/>
              </a:rPr>
              <a:t>PORADNIK DLA NAUCZYCIELA</a:t>
            </a:r>
          </a:p>
        </p:txBody>
      </p:sp>
      <p:sp>
        <p:nvSpPr>
          <p:cNvPr id="3" name="Symbol zastępczy zawartości 2">
            <a:extLst>
              <a:ext uri="{FF2B5EF4-FFF2-40B4-BE49-F238E27FC236}">
                <a16:creationId xmlns:a16="http://schemas.microsoft.com/office/drawing/2014/main" xmlns="" id="{F3B280B9-AB79-4C05-9144-8CFA7F382237}"/>
              </a:ext>
            </a:extLst>
          </p:cNvPr>
          <p:cNvSpPr>
            <a:spLocks noGrp="1"/>
          </p:cNvSpPr>
          <p:nvPr>
            <p:ph idx="1"/>
          </p:nvPr>
        </p:nvSpPr>
        <p:spPr>
          <a:xfrm>
            <a:off x="2755979" y="3413464"/>
            <a:ext cx="8987141" cy="3200390"/>
          </a:xfrm>
        </p:spPr>
        <p:txBody>
          <a:bodyPr vert="horz" lIns="91440" tIns="45720" rIns="91440" bIns="45720" rtlCol="0">
            <a:normAutofit/>
          </a:bodyPr>
          <a:lstStyle/>
          <a:p>
            <a:r>
              <a:rPr lang="pl-PL" sz="2000" dirty="0">
                <a:latin typeface="Jokerman" panose="04090605060D06020702" pitchFamily="82" charset="0"/>
              </a:rPr>
              <a:t>Nauczyciel powinien skutecznie zachęcić uczniów do pracy nad projektem, zmotywować ich pozytywną oceną.</a:t>
            </a:r>
            <a:endParaRPr lang="en-US" sz="2000" dirty="0">
              <a:latin typeface="Jokerman" panose="04090605060D06020702" pitchFamily="82" charset="0"/>
            </a:endParaRPr>
          </a:p>
          <a:p>
            <a:r>
              <a:rPr lang="pl-PL" sz="2000" dirty="0">
                <a:latin typeface="Jokerman" panose="04090605060D06020702" pitchFamily="82" charset="0"/>
              </a:rPr>
              <a:t>Ważne, aby wyzwalać w uczniach pozytywną dumę z faktu, że pochodzą właśnie z tego jedynego, niepowtarzalnego miejsca na świecie, „ich miejsca”.</a:t>
            </a:r>
          </a:p>
          <a:p>
            <a:r>
              <a:rPr lang="pl-PL" sz="2000" dirty="0">
                <a:latin typeface="Jokerman" panose="04090605060D06020702" pitchFamily="82" charset="0"/>
              </a:rPr>
              <a:t>Jeżeli uczniowie nie potrafią tworzyć prezentacji PowerPoint, przed realizacją projektu należy ich zapoznać z tym procesem lub wykorzystać interdyscyplinarną współpracę z nauczycielem informatyki.</a:t>
            </a:r>
          </a:p>
        </p:txBody>
      </p:sp>
      <p:pic>
        <p:nvPicPr>
          <p:cNvPr id="6" name="Obraz 5">
            <a:extLst>
              <a:ext uri="{FF2B5EF4-FFF2-40B4-BE49-F238E27FC236}">
                <a16:creationId xmlns:a16="http://schemas.microsoft.com/office/drawing/2014/main" xmlns="" id="{3141A6DC-207E-44C7-809C-584C4A4A0D19}"/>
              </a:ext>
            </a:extLst>
          </p:cNvPr>
          <p:cNvPicPr>
            <a:picLocks noChangeAspect="1"/>
          </p:cNvPicPr>
          <p:nvPr/>
        </p:nvPicPr>
        <p:blipFill>
          <a:blip r:embed="rId3"/>
          <a:stretch>
            <a:fillRect/>
          </a:stretch>
        </p:blipFill>
        <p:spPr>
          <a:xfrm>
            <a:off x="0" y="0"/>
            <a:ext cx="12192000" cy="2502976"/>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8010" y="6252479"/>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7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radycja, Kolory, Wycinanki, Klim">
            <a:extLst>
              <a:ext uri="{FF2B5EF4-FFF2-40B4-BE49-F238E27FC236}">
                <a16:creationId xmlns:a16="http://schemas.microsoft.com/office/drawing/2014/main" xmlns="" id="{2643784B-6DD6-41C5-8223-F1E689AC44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5" r="20548" b="4"/>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wca, Polska, Trawa, Podhale">
            <a:extLst>
              <a:ext uri="{FF2B5EF4-FFF2-40B4-BE49-F238E27FC236}">
                <a16:creationId xmlns:a16="http://schemas.microsoft.com/office/drawing/2014/main" xmlns="" id="{C95A0578-02F3-4A64-BE71-59295A342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E2D0E8-E976-4288-B08D-E473FE99CF95}"/>
              </a:ext>
            </a:extLst>
          </p:cNvPr>
          <p:cNvSpPr>
            <a:spLocks noGrp="1"/>
          </p:cNvSpPr>
          <p:nvPr>
            <p:ph type="title"/>
          </p:nvPr>
        </p:nvSpPr>
        <p:spPr>
          <a:xfrm>
            <a:off x="821516" y="640263"/>
            <a:ext cx="6204984" cy="1344975"/>
          </a:xfrm>
        </p:spPr>
        <p:txBody>
          <a:bodyPr>
            <a:normAutofit/>
          </a:bodyPr>
          <a:lstStyle/>
          <a:p>
            <a:r>
              <a:rPr lang="pl-PL" sz="4000">
                <a:latin typeface="Jokerman" panose="04090605060D06020702" pitchFamily="82" charset="0"/>
              </a:rPr>
              <a:t>WPROWADZENIE</a:t>
            </a:r>
            <a:endParaRPr lang="pl-PL" sz="4000"/>
          </a:p>
        </p:txBody>
      </p:sp>
      <p:sp>
        <p:nvSpPr>
          <p:cNvPr id="3" name="Symbol zastępczy zawartości 2">
            <a:extLst>
              <a:ext uri="{FF2B5EF4-FFF2-40B4-BE49-F238E27FC236}">
                <a16:creationId xmlns:a16="http://schemas.microsoft.com/office/drawing/2014/main" xmlns="" id="{81D64E60-E898-4B32-961E-D9DD3B3F8A73}"/>
              </a:ext>
            </a:extLst>
          </p:cNvPr>
          <p:cNvSpPr>
            <a:spLocks noGrp="1"/>
          </p:cNvSpPr>
          <p:nvPr>
            <p:ph idx="1"/>
          </p:nvPr>
        </p:nvSpPr>
        <p:spPr>
          <a:xfrm>
            <a:off x="821515" y="2121762"/>
            <a:ext cx="6204984" cy="3626917"/>
          </a:xfrm>
        </p:spPr>
        <p:txBody>
          <a:bodyPr>
            <a:normAutofit/>
          </a:bodyPr>
          <a:lstStyle/>
          <a:p>
            <a:pPr marL="0" indent="0">
              <a:buNone/>
            </a:pPr>
            <a:r>
              <a:rPr lang="pl-PL" sz="1500">
                <a:latin typeface="Jokerman" panose="04090605060D06020702" pitchFamily="82" charset="0"/>
              </a:rPr>
              <a:t>Jednak niezależnie od tego, skąd pochodzisz ważne, abyś znał to miejsce. W końcu bardzo wiele mu zawdzięczasz. Jest ono twoim domem, twoją małą ojczyzną.</a:t>
            </a:r>
          </a:p>
          <a:p>
            <a:pPr marL="0" indent="0">
              <a:buNone/>
            </a:pPr>
            <a:r>
              <a:rPr lang="pl-PL" sz="1500">
                <a:latin typeface="Jokerman" panose="04090605060D06020702" pitchFamily="82" charset="0"/>
              </a:rPr>
              <a:t>Podczas realizacji tego Web Questu  zapraszam cię do tego, abyś lepiej poznał swoją miejscowość. Będziesz mógł opowiadać o niej swoim znajomym, nowo poznanym ludziom.</a:t>
            </a:r>
          </a:p>
          <a:p>
            <a:pPr marL="0" indent="0">
              <a:buNone/>
            </a:pPr>
            <a:r>
              <a:rPr lang="pl-PL" sz="1500">
                <a:latin typeface="Jokerman" panose="04090605060D06020702" pitchFamily="82" charset="0"/>
              </a:rPr>
              <a:t/>
            </a:r>
            <a:br>
              <a:rPr lang="pl-PL" sz="1500">
                <a:latin typeface="Jokerman" panose="04090605060D06020702" pitchFamily="82" charset="0"/>
              </a:rPr>
            </a:br>
            <a:r>
              <a:rPr lang="pl-PL" sz="1500">
                <a:latin typeface="Jokerman" panose="04090605060D06020702" pitchFamily="82" charset="0"/>
              </a:rPr>
              <a:t> Dokładniejsze poznanie swojego miejsca pochodzenia pozwala też bardziej je docenić,  bardziej je pokochać, zrozumieć siebie i ludzi tam mieszkających. Może to być również powód do dobrej dumy. </a:t>
            </a:r>
          </a:p>
          <a:p>
            <a:pPr marL="0" indent="0">
              <a:buNone/>
            </a:pPr>
            <a:r>
              <a:rPr lang="pl-PL" sz="1500">
                <a:latin typeface="Jokerman" panose="04090605060D06020702" pitchFamily="82" charset="0"/>
              </a:rPr>
              <a:t/>
            </a:r>
            <a:br>
              <a:rPr lang="pl-PL" sz="1500">
                <a:latin typeface="Jokerman" panose="04090605060D06020702" pitchFamily="82" charset="0"/>
              </a:rPr>
            </a:br>
            <a:r>
              <a:rPr lang="pl-PL" sz="1500">
                <a:latin typeface="Jokerman" panose="04090605060D06020702" pitchFamily="82" charset="0"/>
              </a:rPr>
              <a:t>W końcu z tego miejsca pochodzi bardzo ważna osoba -  Ty</a:t>
            </a:r>
            <a:r>
              <a:rPr lang="pl-PL" sz="1500">
                <a:latin typeface="Jokerman" panose="04090605060D06020702" pitchFamily="82" charset="0"/>
                <a:sym typeface="Wingdings" panose="05000000000000000000" pitchFamily="2" charset="2"/>
              </a:rPr>
              <a:t></a:t>
            </a:r>
            <a:br>
              <a:rPr lang="pl-PL" sz="1500">
                <a:latin typeface="Jokerman" panose="04090605060D06020702" pitchFamily="82" charset="0"/>
                <a:sym typeface="Wingdings" panose="05000000000000000000" pitchFamily="2" charset="2"/>
              </a:rPr>
            </a:br>
            <a:r>
              <a:rPr lang="pl-PL" sz="1500">
                <a:latin typeface="Jokerman" panose="04090605060D06020702" pitchFamily="82" charset="0"/>
                <a:sym typeface="Wingdings" panose="05000000000000000000" pitchFamily="2" charset="2"/>
              </a:rPr>
              <a:t> To najważniejszy powód do lepszego poznania  swojej małej ojczyzny.</a:t>
            </a:r>
            <a:endParaRPr lang="pl-PL" sz="1500">
              <a:latin typeface="Jokerman" panose="04090605060D06020702" pitchFamily="82" charset="0"/>
            </a:endParaRPr>
          </a:p>
        </p:txBody>
      </p:sp>
    </p:spTree>
    <p:extLst>
      <p:ext uri="{BB962C8B-B14F-4D97-AF65-F5344CB8AC3E}">
        <p14:creationId xmlns:p14="http://schemas.microsoft.com/office/powerpoint/2010/main" val="408907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arn, Connecticut, Sceniczny">
            <a:extLst>
              <a:ext uri="{FF2B5EF4-FFF2-40B4-BE49-F238E27FC236}">
                <a16:creationId xmlns:a16="http://schemas.microsoft.com/office/drawing/2014/main" xmlns="" id="{F7066130-8BC0-4072-84D1-DC933C9B0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32" y="1806846"/>
            <a:ext cx="5126736" cy="3088858"/>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D638D9-8DCA-4CE9-B1FB-C2EE0829A841}"/>
              </a:ext>
            </a:extLst>
          </p:cNvPr>
          <p:cNvSpPr>
            <a:spLocks noGrp="1"/>
          </p:cNvSpPr>
          <p:nvPr>
            <p:ph type="title"/>
          </p:nvPr>
        </p:nvSpPr>
        <p:spPr>
          <a:xfrm>
            <a:off x="6392598" y="640263"/>
            <a:ext cx="5221266" cy="1344975"/>
          </a:xfrm>
        </p:spPr>
        <p:txBody>
          <a:bodyPr>
            <a:normAutofit/>
          </a:bodyPr>
          <a:lstStyle/>
          <a:p>
            <a:pPr algn="ctr"/>
            <a:r>
              <a:rPr lang="pl-PL" sz="4000">
                <a:latin typeface="Jokerman" panose="04090605060D06020702" pitchFamily="82" charset="0"/>
              </a:rPr>
              <a:t>WPROWADZENIE</a:t>
            </a:r>
            <a:endParaRPr lang="pl-PL" sz="4000"/>
          </a:p>
        </p:txBody>
      </p:sp>
      <p:sp>
        <p:nvSpPr>
          <p:cNvPr id="3" name="Symbol zastępczy zawartości 2">
            <a:extLst>
              <a:ext uri="{FF2B5EF4-FFF2-40B4-BE49-F238E27FC236}">
                <a16:creationId xmlns:a16="http://schemas.microsoft.com/office/drawing/2014/main" xmlns="" id="{199F6250-C3A4-49A1-A7AB-070C5932DEAC}"/>
              </a:ext>
            </a:extLst>
          </p:cNvPr>
          <p:cNvSpPr>
            <a:spLocks noGrp="1"/>
          </p:cNvSpPr>
          <p:nvPr>
            <p:ph idx="1"/>
          </p:nvPr>
        </p:nvSpPr>
        <p:spPr>
          <a:xfrm>
            <a:off x="6378374" y="2121763"/>
            <a:ext cx="5235490" cy="3773010"/>
          </a:xfrm>
        </p:spPr>
        <p:txBody>
          <a:bodyPr>
            <a:normAutofit/>
          </a:bodyPr>
          <a:lstStyle/>
          <a:p>
            <a:pPr marL="0" indent="0" algn="just">
              <a:buNone/>
            </a:pPr>
            <a:r>
              <a:rPr lang="pl-PL" sz="2000" dirty="0">
                <a:latin typeface="Jokerman" panose="04090605060D06020702" pitchFamily="82" charset="0"/>
              </a:rPr>
              <a:t>Twoim zadaniem będzie przygotowanie prezentacji Power Point na temat twojej miejscowości. Chodzi o to, abyś lepiej ją poznał oraz żeby poznali ją twoi koledzy w klasie.</a:t>
            </a:r>
          </a:p>
          <a:p>
            <a:pPr marL="0" indent="0" algn="just">
              <a:buNone/>
            </a:pPr>
            <a:r>
              <a:rPr lang="pl-PL" sz="2000" dirty="0">
                <a:latin typeface="Jokerman" panose="04090605060D06020702" pitchFamily="82" charset="0"/>
              </a:rPr>
              <a:t>Ta praca ma poszerzyć twoją wiedzę, utwierdzić przynależność do danego miejsca, ale tez ma być ciekawą, twórczą przygodą. Podam Ci plan działania, ale pamiętaj, że możesz również dodać coś od siebie. </a:t>
            </a:r>
          </a:p>
        </p:txBody>
      </p:sp>
    </p:spTree>
    <p:extLst>
      <p:ext uri="{BB962C8B-B14F-4D97-AF65-F5344CB8AC3E}">
        <p14:creationId xmlns:p14="http://schemas.microsoft.com/office/powerpoint/2010/main" val="214074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6" name="Picture 6" descr="Kościół Pallotynów, Zakopane, Krzeptówki">
            <a:extLst>
              <a:ext uri="{FF2B5EF4-FFF2-40B4-BE49-F238E27FC236}">
                <a16:creationId xmlns:a16="http://schemas.microsoft.com/office/drawing/2014/main" xmlns="" id="{A7486F04-8190-49A4-8D5E-2559C03CD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77" r="23816" b="2"/>
          <a:stretch/>
        </p:blipFill>
        <p:spPr bwMode="auto">
          <a:xfrm>
            <a:off x="8776091" y="2503727"/>
            <a:ext cx="2931277" cy="38970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inkorn, Ziarna, Pole, Pszenicy Einkorn">
            <a:extLst>
              <a:ext uri="{FF2B5EF4-FFF2-40B4-BE49-F238E27FC236}">
                <a16:creationId xmlns:a16="http://schemas.microsoft.com/office/drawing/2014/main" xmlns="" id="{5341920D-4F6A-4DA2-A7CE-04094C33AA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56" r="17701" b="1"/>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tadion, Narodowy, Warszawa, Piłka Nożna">
            <a:extLst>
              <a:ext uri="{FF2B5EF4-FFF2-40B4-BE49-F238E27FC236}">
                <a16:creationId xmlns:a16="http://schemas.microsoft.com/office/drawing/2014/main" xmlns="" id="{84CD4FAB-640B-4119-917F-95CBCD36A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5045"/>
          <a:stretch/>
        </p:blipFill>
        <p:spPr bwMode="auto">
          <a:xfrm>
            <a:off x="8776090" y="481264"/>
            <a:ext cx="2931277" cy="18578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awel, Kraków, Zamek, Architektura">
            <a:extLst>
              <a:ext uri="{FF2B5EF4-FFF2-40B4-BE49-F238E27FC236}">
                <a16:creationId xmlns:a16="http://schemas.microsoft.com/office/drawing/2014/main" xmlns="" id="{04CF5F45-B9A7-4C11-B036-BF36FE4DF3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85" r="20609" b="1"/>
          <a:stretch/>
        </p:blipFill>
        <p:spPr bwMode="auto">
          <a:xfrm>
            <a:off x="6398651" y="3497931"/>
            <a:ext cx="2223437" cy="22742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C0A8F9F-E280-4106-A818-4C58DB1AB96F}"/>
              </a:ext>
            </a:extLst>
          </p:cNvPr>
          <p:cNvSpPr>
            <a:spLocks noGrp="1"/>
          </p:cNvSpPr>
          <p:nvPr>
            <p:ph type="title"/>
          </p:nvPr>
        </p:nvSpPr>
        <p:spPr>
          <a:xfrm>
            <a:off x="838200" y="365125"/>
            <a:ext cx="4981734" cy="1212315"/>
          </a:xfrm>
        </p:spPr>
        <p:txBody>
          <a:bodyPr anchor="b">
            <a:normAutofit/>
          </a:bodyPr>
          <a:lstStyle/>
          <a:p>
            <a:r>
              <a:rPr lang="pl-PL" sz="4000">
                <a:latin typeface="Jokerman" panose="04090605060D06020702" pitchFamily="82" charset="0"/>
              </a:rPr>
              <a:t>ZADANIE</a:t>
            </a:r>
          </a:p>
        </p:txBody>
      </p:sp>
      <p:sp>
        <p:nvSpPr>
          <p:cNvPr id="3" name="Symbol zastępczy zawartości 2">
            <a:extLst>
              <a:ext uri="{FF2B5EF4-FFF2-40B4-BE49-F238E27FC236}">
                <a16:creationId xmlns:a16="http://schemas.microsoft.com/office/drawing/2014/main" xmlns="" id="{6C254122-2703-435E-B0FD-E1343387EB04}"/>
              </a:ext>
            </a:extLst>
          </p:cNvPr>
          <p:cNvSpPr>
            <a:spLocks noGrp="1"/>
          </p:cNvSpPr>
          <p:nvPr>
            <p:ph idx="1"/>
          </p:nvPr>
        </p:nvSpPr>
        <p:spPr>
          <a:xfrm>
            <a:off x="838200" y="1825625"/>
            <a:ext cx="4981734" cy="4351338"/>
          </a:xfrm>
        </p:spPr>
        <p:txBody>
          <a:bodyPr>
            <a:normAutofit/>
          </a:bodyPr>
          <a:lstStyle/>
          <a:p>
            <a:pPr marL="0" indent="0">
              <a:buNone/>
            </a:pPr>
            <a:r>
              <a:rPr lang="pl-PL" sz="2000">
                <a:latin typeface="Jokerman" panose="04090605060D06020702" pitchFamily="82" charset="0"/>
              </a:rPr>
              <a:t>Praca nad tym projektem będzie miała charakter indywidualny, bo  przecież prawdopodobnie każdy z was pochodzi z innej miejscowości. Nawet jeśli okaże się, że jednak więcej osób pochodzi z tej samej miejscowości, to dobrze jest zrobić pracę indywidualnie. Każdy może wykonać ją nieco inaczej, może zwrócić uwagę na inne fakty, bo przecież każdy z nas jest inny, jedyny w swoim rodzaju.</a:t>
            </a:r>
          </a:p>
        </p:txBody>
      </p:sp>
    </p:spTree>
    <p:extLst>
      <p:ext uri="{BB962C8B-B14F-4D97-AF65-F5344CB8AC3E}">
        <p14:creationId xmlns:p14="http://schemas.microsoft.com/office/powerpoint/2010/main" val="8370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Zielony, Metaliczny, Tło, Pulpit Pc">
            <a:extLst>
              <a:ext uri="{FF2B5EF4-FFF2-40B4-BE49-F238E27FC236}">
                <a16:creationId xmlns:a16="http://schemas.microsoft.com/office/drawing/2014/main" xmlns="" id="{DB101C69-26F5-4FFC-9763-7F76CC5A5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2285346"/>
            <a:ext cx="3425957" cy="22868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351F4E39-D05D-49E9-B542-3C1F90C5990F}"/>
              </a:ext>
            </a:extLst>
          </p:cNvPr>
          <p:cNvSpPr>
            <a:spLocks noGrp="1"/>
          </p:cNvSpPr>
          <p:nvPr>
            <p:ph type="title"/>
          </p:nvPr>
        </p:nvSpPr>
        <p:spPr>
          <a:xfrm>
            <a:off x="4384039" y="365125"/>
            <a:ext cx="7164493" cy="1325563"/>
          </a:xfrm>
        </p:spPr>
        <p:txBody>
          <a:bodyPr>
            <a:normAutofit/>
          </a:bodyPr>
          <a:lstStyle/>
          <a:p>
            <a:r>
              <a:rPr lang="pl-PL" dirty="0">
                <a:solidFill>
                  <a:schemeClr val="bg1"/>
                </a:solidFill>
                <a:latin typeface="Jokerman" panose="04090605060D06020702" pitchFamily="82" charset="0"/>
              </a:rPr>
              <a:t>ZADANIE</a:t>
            </a:r>
          </a:p>
        </p:txBody>
      </p:sp>
      <p:sp>
        <p:nvSpPr>
          <p:cNvPr id="3" name="Symbol zastępczy zawartości 2">
            <a:extLst>
              <a:ext uri="{FF2B5EF4-FFF2-40B4-BE49-F238E27FC236}">
                <a16:creationId xmlns:a16="http://schemas.microsoft.com/office/drawing/2014/main" xmlns="" id="{97C64F8B-A04B-439D-8842-FE8943093151}"/>
              </a:ext>
            </a:extLst>
          </p:cNvPr>
          <p:cNvSpPr>
            <a:spLocks noGrp="1"/>
          </p:cNvSpPr>
          <p:nvPr>
            <p:ph idx="1"/>
          </p:nvPr>
        </p:nvSpPr>
        <p:spPr>
          <a:xfrm>
            <a:off x="4387515" y="2022601"/>
            <a:ext cx="7161017" cy="4154361"/>
          </a:xfrm>
        </p:spPr>
        <p:txBody>
          <a:bodyPr>
            <a:normAutofit lnSpcReduction="10000"/>
          </a:bodyPr>
          <a:lstStyle/>
          <a:p>
            <a:pPr marL="0" indent="0" algn="just">
              <a:buNone/>
            </a:pPr>
            <a:r>
              <a:rPr lang="pl-PL" sz="1600" dirty="0">
                <a:solidFill>
                  <a:schemeClr val="bg1"/>
                </a:solidFill>
                <a:latin typeface="Jokerman" panose="04090605060D06020702" pitchFamily="82" charset="0"/>
              </a:rPr>
              <a:t>Na końcu projektu przedstawisz prezentację Twojej klasie. Koledzy</a:t>
            </a:r>
            <a:br>
              <a:rPr lang="pl-PL" sz="1600" dirty="0">
                <a:solidFill>
                  <a:schemeClr val="bg1"/>
                </a:solidFill>
                <a:latin typeface="Jokerman" panose="04090605060D06020702" pitchFamily="82" charset="0"/>
              </a:rPr>
            </a:br>
            <a:r>
              <a:rPr lang="pl-PL" sz="1600" dirty="0">
                <a:solidFill>
                  <a:schemeClr val="bg1"/>
                </a:solidFill>
                <a:latin typeface="Jokerman" panose="04090605060D06020702" pitchFamily="82" charset="0"/>
              </a:rPr>
              <a:t> i nauczyciel będą mogli zadać Ci pytania , dotyczące Twojej pracy. Postaraj się na nie jak najlepiej odpowiedzieć. Przy tworzeniu prezentacji musisz pamiętać, na co zwrócić szczególną uwagę. Te elementy będą oceniane przez nauczyciela:</a:t>
            </a:r>
          </a:p>
          <a:p>
            <a:pPr algn="just">
              <a:buFontTx/>
              <a:buChar char="-"/>
            </a:pPr>
            <a:r>
              <a:rPr lang="pl-PL" sz="1600" dirty="0">
                <a:solidFill>
                  <a:schemeClr val="bg1"/>
                </a:solidFill>
                <a:latin typeface="Jokerman" panose="04090605060D06020702" pitchFamily="82" charset="0"/>
              </a:rPr>
              <a:t>treści zawarte w prezentacji,</a:t>
            </a:r>
          </a:p>
          <a:p>
            <a:pPr algn="just">
              <a:buFontTx/>
              <a:buChar char="-"/>
            </a:pPr>
            <a:r>
              <a:rPr lang="pl-PL" sz="1600" dirty="0">
                <a:solidFill>
                  <a:schemeClr val="bg1"/>
                </a:solidFill>
                <a:latin typeface="Jokerman" panose="04090605060D06020702" pitchFamily="82" charset="0"/>
              </a:rPr>
              <a:t>estetyka ( szata graficzna, rozmieszczenie grafiki i tekstu na stronach, kolorystyka).</a:t>
            </a:r>
          </a:p>
          <a:p>
            <a:pPr algn="just">
              <a:buFontTx/>
              <a:buChar char="-"/>
            </a:pPr>
            <a:r>
              <a:rPr lang="pl-PL" sz="1600" dirty="0">
                <a:solidFill>
                  <a:schemeClr val="bg1"/>
                </a:solidFill>
                <a:latin typeface="Jokerman" panose="04090605060D06020702" pitchFamily="82" charset="0"/>
              </a:rPr>
              <a:t>twoje zaangażowanie w pracę,</a:t>
            </a:r>
          </a:p>
          <a:p>
            <a:pPr algn="just">
              <a:buFontTx/>
              <a:buChar char="-"/>
            </a:pPr>
            <a:r>
              <a:rPr lang="pl-PL" sz="1600" dirty="0">
                <a:solidFill>
                  <a:schemeClr val="bg1"/>
                </a:solidFill>
                <a:latin typeface="Jokerman" panose="04090605060D06020702" pitchFamily="82" charset="0"/>
              </a:rPr>
              <a:t>odpowiedzi na zadawane pytania.</a:t>
            </a:r>
          </a:p>
          <a:p>
            <a:pPr marL="0" indent="0" algn="just">
              <a:buNone/>
            </a:pPr>
            <a:endParaRPr lang="pl-PL" sz="1600" dirty="0">
              <a:solidFill>
                <a:schemeClr val="bg1"/>
              </a:solidFill>
              <a:latin typeface="Jokerman" panose="04090605060D06020702" pitchFamily="82" charset="0"/>
            </a:endParaRPr>
          </a:p>
          <a:p>
            <a:pPr marL="0" indent="0" algn="just">
              <a:buNone/>
            </a:pPr>
            <a:r>
              <a:rPr lang="pl-PL" sz="1600" dirty="0">
                <a:solidFill>
                  <a:schemeClr val="bg1"/>
                </a:solidFill>
                <a:latin typeface="Jokerman" panose="04090605060D06020702" pitchFamily="82" charset="0"/>
              </a:rPr>
              <a:t>Poniżej ( w części Proces)podana została lista zagadnień, które powinna zawierać twoja prezentacja. Oczywiście możesz dodać do tego spisu twoje pomysły. </a:t>
            </a:r>
          </a:p>
          <a:p>
            <a:pPr marL="0" indent="0" algn="just">
              <a:buNone/>
            </a:pPr>
            <a:r>
              <a:rPr lang="pl-PL" sz="1600" dirty="0">
                <a:solidFill>
                  <a:schemeClr val="bg1"/>
                </a:solidFill>
                <a:latin typeface="Jokerman" panose="04090605060D06020702" pitchFamily="82" charset="0"/>
              </a:rPr>
              <a:t> </a:t>
            </a:r>
          </a:p>
          <a:p>
            <a:pPr marL="0" indent="0">
              <a:buNone/>
            </a:pPr>
            <a:endParaRPr lang="pl-PL" sz="1400" dirty="0">
              <a:solidFill>
                <a:schemeClr val="bg1"/>
              </a:solidFill>
            </a:endParaRPr>
          </a:p>
        </p:txBody>
      </p:sp>
    </p:spTree>
    <p:extLst>
      <p:ext uri="{BB962C8B-B14F-4D97-AF65-F5344CB8AC3E}">
        <p14:creationId xmlns:p14="http://schemas.microsoft.com/office/powerpoint/2010/main" val="349328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Dworzec, Napis, Katowice, Miasto, Niebo">
            <a:extLst>
              <a:ext uri="{FF2B5EF4-FFF2-40B4-BE49-F238E27FC236}">
                <a16:creationId xmlns:a16="http://schemas.microsoft.com/office/drawing/2014/main" xmlns="" id="{DF1B1226-2BC0-4DBE-B256-BAD643C70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2" r="6850" b="3"/>
          <a:stretch/>
        </p:blipFill>
        <p:spPr bwMode="auto">
          <a:xfrm>
            <a:off x="7829551"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aryż, Miasta, Kapitał, Francja">
            <a:extLst>
              <a:ext uri="{FF2B5EF4-FFF2-40B4-BE49-F238E27FC236}">
                <a16:creationId xmlns:a16="http://schemas.microsoft.com/office/drawing/2014/main" xmlns="" id="{F59390B0-7954-4B14-B6A9-2A85020723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1"/>
          <a:stretch/>
        </p:blipFill>
        <p:spPr bwMode="auto">
          <a:xfrm>
            <a:off x="7829551"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9DAD2FC-A035-4A66-9213-72D8B0BE693B}"/>
              </a:ext>
            </a:extLst>
          </p:cNvPr>
          <p:cNvSpPr>
            <a:spLocks noGrp="1"/>
          </p:cNvSpPr>
          <p:nvPr>
            <p:ph type="title"/>
          </p:nvPr>
        </p:nvSpPr>
        <p:spPr>
          <a:xfrm>
            <a:off x="821516" y="640263"/>
            <a:ext cx="6204984" cy="1344975"/>
          </a:xfrm>
        </p:spPr>
        <p:txBody>
          <a:bodyPr>
            <a:normAutofit/>
          </a:bodyPr>
          <a:lstStyle/>
          <a:p>
            <a:r>
              <a:rPr lang="pl-PL" sz="4000" dirty="0">
                <a:latin typeface="Jokerman" panose="04090605060D06020702" pitchFamily="82" charset="0"/>
              </a:rPr>
              <a:t>PROCES – 1 tydzień</a:t>
            </a:r>
          </a:p>
        </p:txBody>
      </p:sp>
      <p:sp>
        <p:nvSpPr>
          <p:cNvPr id="3" name="Symbol zastępczy zawartości 2">
            <a:extLst>
              <a:ext uri="{FF2B5EF4-FFF2-40B4-BE49-F238E27FC236}">
                <a16:creationId xmlns:a16="http://schemas.microsoft.com/office/drawing/2014/main" xmlns="" id="{0A9547D6-7AD0-44FE-ABC3-21C8250BDA48}"/>
              </a:ext>
            </a:extLst>
          </p:cNvPr>
          <p:cNvSpPr>
            <a:spLocks noGrp="1"/>
          </p:cNvSpPr>
          <p:nvPr>
            <p:ph idx="1"/>
          </p:nvPr>
        </p:nvSpPr>
        <p:spPr>
          <a:xfrm>
            <a:off x="821515" y="2121762"/>
            <a:ext cx="6204984" cy="3626917"/>
          </a:xfrm>
        </p:spPr>
        <p:txBody>
          <a:bodyPr>
            <a:normAutofit/>
          </a:bodyPr>
          <a:lstStyle/>
          <a:p>
            <a:pPr marL="457200" indent="-457200">
              <a:buAutoNum type="arabicPeriod"/>
            </a:pPr>
            <a:r>
              <a:rPr lang="pl-PL" sz="2200" b="1" dirty="0">
                <a:latin typeface="Jokerman" panose="04090605060D06020702" pitchFamily="82" charset="0"/>
              </a:rPr>
              <a:t>Nazwa miejscowości</a:t>
            </a:r>
          </a:p>
          <a:p>
            <a:pPr marL="0" indent="0" algn="just">
              <a:buNone/>
            </a:pPr>
            <a:r>
              <a:rPr lang="pl-PL" sz="2200" dirty="0">
                <a:latin typeface="Jokerman" panose="04090605060D06020702" pitchFamily="82" charset="0"/>
              </a:rPr>
              <a:t>Niech pierwszy  slajd będzie poświęcony nazwie Twojej miejscowości, tytułowi całej prezentacji oraz autorowi. Pomyśl, jak </a:t>
            </a:r>
            <a:br>
              <a:rPr lang="pl-PL" sz="2200" dirty="0">
                <a:latin typeface="Jokerman" panose="04090605060D06020702" pitchFamily="82" charset="0"/>
              </a:rPr>
            </a:br>
            <a:r>
              <a:rPr lang="pl-PL" sz="2200" dirty="0">
                <a:latin typeface="Jokerman" panose="04090605060D06020702" pitchFamily="82" charset="0"/>
              </a:rPr>
              <a:t>w sposób ciekawy nazwać swoją prezentację. Nie zapomnij o szacie graficznej – ilustracji lub zdjęciu.</a:t>
            </a:r>
          </a:p>
          <a:p>
            <a:pPr marL="0" indent="0" algn="just">
              <a:buNone/>
            </a:pPr>
            <a:r>
              <a:rPr lang="pl-PL" sz="2200" dirty="0">
                <a:latin typeface="Jokerman" panose="04090605060D06020702" pitchFamily="82" charset="0"/>
              </a:rPr>
              <a:t>Jeżeli wiesz, napisz również skąd pochodzi nazwa Twojej miejscowości.</a:t>
            </a:r>
          </a:p>
        </p:txBody>
      </p:sp>
    </p:spTree>
    <p:extLst>
      <p:ext uri="{BB962C8B-B14F-4D97-AF65-F5344CB8AC3E}">
        <p14:creationId xmlns:p14="http://schemas.microsoft.com/office/powerpoint/2010/main" val="22329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Świat, Mapa, Ziemia, Globus, Mapa Świata">
            <a:extLst>
              <a:ext uri="{FF2B5EF4-FFF2-40B4-BE49-F238E27FC236}">
                <a16:creationId xmlns:a16="http://schemas.microsoft.com/office/drawing/2014/main" xmlns="" id="{6981B1A3-7BA7-4B10-B33E-85B7D7FCD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732" y="3230739"/>
            <a:ext cx="5433229" cy="2567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olska, Mapa, Prowincje, Geografia">
            <a:extLst>
              <a:ext uri="{FF2B5EF4-FFF2-40B4-BE49-F238E27FC236}">
                <a16:creationId xmlns:a16="http://schemas.microsoft.com/office/drawing/2014/main" xmlns="" id="{33F583E9-8774-4B4B-AB82-1C85B0B8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42" y="321176"/>
            <a:ext cx="2319127" cy="21902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odróż, Samochód, Europa, Jazdy, Trasy">
            <a:extLst>
              <a:ext uri="{FF2B5EF4-FFF2-40B4-BE49-F238E27FC236}">
                <a16:creationId xmlns:a16="http://schemas.microsoft.com/office/drawing/2014/main" xmlns="" id="{67BEFE2C-E567-4432-9C1F-EB90B0F9F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212" y="566812"/>
            <a:ext cx="2555747" cy="1699571"/>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1560B4CA-225B-4D49-8071-DCB79BC63251}"/>
              </a:ext>
            </a:extLst>
          </p:cNvPr>
          <p:cNvSpPr>
            <a:spLocks noGrp="1"/>
          </p:cNvSpPr>
          <p:nvPr>
            <p:ph type="title"/>
          </p:nvPr>
        </p:nvSpPr>
        <p:spPr>
          <a:xfrm>
            <a:off x="821516" y="640263"/>
            <a:ext cx="5143056" cy="1344975"/>
          </a:xfrm>
        </p:spPr>
        <p:txBody>
          <a:bodyPr>
            <a:normAutofit/>
          </a:bodyPr>
          <a:lstStyle/>
          <a:p>
            <a:r>
              <a:rPr lang="pl-PL" sz="4000" dirty="0">
                <a:latin typeface="Jokerman" panose="04090605060D06020702" pitchFamily="82" charset="0"/>
              </a:rPr>
              <a:t>PROCES – 1 tydzień</a:t>
            </a:r>
          </a:p>
        </p:txBody>
      </p:sp>
      <p:sp>
        <p:nvSpPr>
          <p:cNvPr id="3" name="Symbol zastępczy zawartości 2">
            <a:extLst>
              <a:ext uri="{FF2B5EF4-FFF2-40B4-BE49-F238E27FC236}">
                <a16:creationId xmlns:a16="http://schemas.microsoft.com/office/drawing/2014/main" xmlns="" id="{CBCDA906-63EC-44D3-804F-EE0CD7B092A2}"/>
              </a:ext>
            </a:extLst>
          </p:cNvPr>
          <p:cNvSpPr>
            <a:spLocks noGrp="1"/>
          </p:cNvSpPr>
          <p:nvPr>
            <p:ph idx="1"/>
          </p:nvPr>
        </p:nvSpPr>
        <p:spPr>
          <a:xfrm>
            <a:off x="821515" y="2121762"/>
            <a:ext cx="4911827" cy="3626917"/>
          </a:xfrm>
        </p:spPr>
        <p:txBody>
          <a:bodyPr>
            <a:normAutofit/>
          </a:bodyPr>
          <a:lstStyle/>
          <a:p>
            <a:pPr marL="0" indent="0" algn="just">
              <a:buNone/>
            </a:pPr>
            <a:r>
              <a:rPr lang="pl-PL" sz="2200" dirty="0">
                <a:latin typeface="Jokerman" panose="04090605060D06020702" pitchFamily="82" charset="0"/>
              </a:rPr>
              <a:t>2. Położenie Twojej miejscowości</a:t>
            </a:r>
          </a:p>
          <a:p>
            <a:pPr marL="0" indent="0" algn="just">
              <a:buNone/>
            </a:pPr>
            <a:r>
              <a:rPr lang="pl-PL" sz="2200" dirty="0">
                <a:latin typeface="Jokerman" panose="04090605060D06020702" pitchFamily="82" charset="0"/>
              </a:rPr>
              <a:t>Na tym slajdzie pokaż, gdzie leży Twoja miejscowość, w jakiej części Polski, w jakim województwie. Możesz określić też jaka to kraina geograficzna. Nie zapomnij </a:t>
            </a:r>
            <a:br>
              <a:rPr lang="pl-PL" sz="2200" dirty="0">
                <a:latin typeface="Jokerman" panose="04090605060D06020702" pitchFamily="82" charset="0"/>
              </a:rPr>
            </a:br>
            <a:r>
              <a:rPr lang="pl-PL" sz="2200" dirty="0">
                <a:latin typeface="Jokerman" panose="04090605060D06020702" pitchFamily="82" charset="0"/>
              </a:rPr>
              <a:t>o ciekawej ilustracji. Możesz tutaj wykorzystać mapę Polski, Europy lub świata.</a:t>
            </a:r>
          </a:p>
        </p:txBody>
      </p:sp>
    </p:spTree>
    <p:extLst>
      <p:ext uri="{BB962C8B-B14F-4D97-AF65-F5344CB8AC3E}">
        <p14:creationId xmlns:p14="http://schemas.microsoft.com/office/powerpoint/2010/main" val="302242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2246" y="0"/>
            <a:ext cx="75597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2995" y="484632"/>
            <a:ext cx="6709145"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tary, Drzwi, Starożytny, Historia">
            <a:extLst>
              <a:ext uri="{FF2B5EF4-FFF2-40B4-BE49-F238E27FC236}">
                <a16:creationId xmlns:a16="http://schemas.microsoft.com/office/drawing/2014/main" xmlns="" id="{72A799F8-5F98-42DD-ABDB-175F5FCC6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3" r="43713" b="-1"/>
          <a:stretch/>
        </p:blipFill>
        <p:spPr bwMode="auto">
          <a:xfrm>
            <a:off x="9173937" y="827678"/>
            <a:ext cx="2315724" cy="508675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urgów, Polska, Architektura, Zabytek">
            <a:extLst>
              <a:ext uri="{FF2B5EF4-FFF2-40B4-BE49-F238E27FC236}">
                <a16:creationId xmlns:a16="http://schemas.microsoft.com/office/drawing/2014/main" xmlns="" id="{5A8AF61C-BE55-4F76-A959-1A6A851F4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 r="6322" b="-3"/>
          <a:stretch/>
        </p:blipFill>
        <p:spPr bwMode="auto">
          <a:xfrm>
            <a:off x="5414729" y="2989903"/>
            <a:ext cx="3603723" cy="292209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raków, Polska, Kopiec Krakusa, Historia">
            <a:extLst>
              <a:ext uri="{FF2B5EF4-FFF2-40B4-BE49-F238E27FC236}">
                <a16:creationId xmlns:a16="http://schemas.microsoft.com/office/drawing/2014/main" xmlns="" id="{A6FBCDE3-746C-47F2-A0AB-E959D357A4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15" r="-3" b="-3"/>
          <a:stretch/>
        </p:blipFill>
        <p:spPr bwMode="auto">
          <a:xfrm>
            <a:off x="5414728" y="827678"/>
            <a:ext cx="3603723" cy="199678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8658596-CB5C-47B1-B4ED-40B211DC2B27}"/>
              </a:ext>
            </a:extLst>
          </p:cNvPr>
          <p:cNvSpPr>
            <a:spLocks noGrp="1"/>
          </p:cNvSpPr>
          <p:nvPr>
            <p:ph type="title"/>
          </p:nvPr>
        </p:nvSpPr>
        <p:spPr>
          <a:xfrm>
            <a:off x="555511" y="629266"/>
            <a:ext cx="3697511" cy="1676603"/>
          </a:xfrm>
        </p:spPr>
        <p:txBody>
          <a:bodyPr>
            <a:normAutofit/>
          </a:bodyPr>
          <a:lstStyle/>
          <a:p>
            <a:pPr algn="ctr"/>
            <a:r>
              <a:rPr lang="pl-PL" sz="4000" dirty="0">
                <a:latin typeface="Jokerman" panose="04090605060D06020702" pitchFamily="82" charset="0"/>
              </a:rPr>
              <a:t>PROCES – 1 tydzień</a:t>
            </a:r>
          </a:p>
        </p:txBody>
      </p:sp>
      <p:sp>
        <p:nvSpPr>
          <p:cNvPr id="3" name="Symbol zastępczy zawartości 2">
            <a:extLst>
              <a:ext uri="{FF2B5EF4-FFF2-40B4-BE49-F238E27FC236}">
                <a16:creationId xmlns:a16="http://schemas.microsoft.com/office/drawing/2014/main" xmlns="" id="{EBE2FEDF-89F1-4099-A2BC-9ADD00E2C8E0}"/>
              </a:ext>
            </a:extLst>
          </p:cNvPr>
          <p:cNvSpPr>
            <a:spLocks noGrp="1"/>
          </p:cNvSpPr>
          <p:nvPr>
            <p:ph idx="1"/>
          </p:nvPr>
        </p:nvSpPr>
        <p:spPr>
          <a:xfrm>
            <a:off x="95250" y="2438400"/>
            <a:ext cx="4381510" cy="3785419"/>
          </a:xfrm>
        </p:spPr>
        <p:txBody>
          <a:bodyPr>
            <a:normAutofit/>
          </a:bodyPr>
          <a:lstStyle/>
          <a:p>
            <a:pPr marL="0" indent="0" algn="just">
              <a:buNone/>
            </a:pPr>
            <a:r>
              <a:rPr lang="pl-PL" sz="1800" dirty="0">
                <a:latin typeface="Jokerman" panose="04090605060D06020702" pitchFamily="82" charset="0"/>
              </a:rPr>
              <a:t>3. Krótki rys historyczny</a:t>
            </a:r>
          </a:p>
          <a:p>
            <a:pPr marL="0" indent="0" algn="just">
              <a:buNone/>
            </a:pPr>
            <a:r>
              <a:rPr lang="pl-PL" sz="1800" dirty="0">
                <a:latin typeface="Jokerman" panose="04090605060D06020702" pitchFamily="82" charset="0"/>
              </a:rPr>
              <a:t>Na tym slajdzie napisz kilka zdań </a:t>
            </a:r>
            <a:br>
              <a:rPr lang="pl-PL" sz="1800" dirty="0">
                <a:latin typeface="Jokerman" panose="04090605060D06020702" pitchFamily="82" charset="0"/>
              </a:rPr>
            </a:br>
            <a:r>
              <a:rPr lang="pl-PL" sz="1800" dirty="0">
                <a:latin typeface="Jokerman" panose="04090605060D06020702" pitchFamily="82" charset="0"/>
              </a:rPr>
              <a:t>o historii Twojej miejscowości, np. kiedy powstała, daty ważniejszych wydarzeń i inne fakty, w zależności od tego, jakie informacje uda Ci się zdobyć. Nie zapomnij o ciekawych ilustracjach, zdjęciach, innych elementach graficznych.</a:t>
            </a:r>
          </a:p>
          <a:p>
            <a:pPr marL="0" indent="0">
              <a:buNone/>
            </a:pPr>
            <a:endParaRPr lang="pl-PL" sz="1800" dirty="0">
              <a:latin typeface="Jokerman" panose="04090605060D06020702" pitchFamily="82" charset="0"/>
            </a:endParaRPr>
          </a:p>
        </p:txBody>
      </p:sp>
    </p:spTree>
    <p:extLst>
      <p:ext uri="{BB962C8B-B14F-4D97-AF65-F5344CB8AC3E}">
        <p14:creationId xmlns:p14="http://schemas.microsoft.com/office/powerpoint/2010/main" val="2466366893"/>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1150</Words>
  <Application>Microsoft Office PowerPoint</Application>
  <PresentationFormat>Panoramiczny</PresentationFormat>
  <Paragraphs>131</Paragraphs>
  <Slides>22</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22</vt:i4>
      </vt:variant>
    </vt:vector>
  </HeadingPairs>
  <TitlesOfParts>
    <vt:vector size="32" baseType="lpstr">
      <vt:lpstr>Arial</vt:lpstr>
      <vt:lpstr>Calibri</vt:lpstr>
      <vt:lpstr>Calibri Light</vt:lpstr>
      <vt:lpstr>Jokerman</vt:lpstr>
      <vt:lpstr>Lucida Sans Unicode</vt:lpstr>
      <vt:lpstr>Mangal</vt:lpstr>
      <vt:lpstr>Times New Roman</vt:lpstr>
      <vt:lpstr>Trebuchet MS</vt:lpstr>
      <vt:lpstr>Wingdings</vt:lpstr>
      <vt:lpstr>Office Theme</vt:lpstr>
      <vt:lpstr>MOJA RODZINNA MIEJSCOWOŚĆ</vt:lpstr>
      <vt:lpstr>WPROWADZENIE</vt:lpstr>
      <vt:lpstr>WPROWADZENIE</vt:lpstr>
      <vt:lpstr>WPROWADZENIE</vt:lpstr>
      <vt:lpstr>ZADANIE</vt:lpstr>
      <vt:lpstr>ZADANIE</vt:lpstr>
      <vt:lpstr>PROCES – 1 tydzień</vt:lpstr>
      <vt:lpstr>PROCES – 1 tydzień</vt:lpstr>
      <vt:lpstr>PROCES – 1 tydzień</vt:lpstr>
      <vt:lpstr>PROCES – 2, tydzień</vt:lpstr>
      <vt:lpstr>PROCES – 2. tydzień</vt:lpstr>
      <vt:lpstr>PROCES – 3. tydzień</vt:lpstr>
      <vt:lpstr>PROCES – 3. tydzień</vt:lpstr>
      <vt:lpstr>PROCES – 3. tydzień</vt:lpstr>
      <vt:lpstr>PROCES – 4. tydzień</vt:lpstr>
      <vt:lpstr>ŹRÓDŁA</vt:lpstr>
      <vt:lpstr>EWALUACJA</vt:lpstr>
      <vt:lpstr>EWALUACJA</vt:lpstr>
      <vt:lpstr>EWALUACJA - OCENA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RODZINNA MIEJSCOWOŚĆ</dc:title>
  <dc:creator>Sabina Folwarska</dc:creator>
  <cp:lastModifiedBy>Anna Basta</cp:lastModifiedBy>
  <cp:revision>48</cp:revision>
  <dcterms:created xsi:type="dcterms:W3CDTF">2017-06-27T12:54:34Z</dcterms:created>
  <dcterms:modified xsi:type="dcterms:W3CDTF">2020-01-14T12:28:10Z</dcterms:modified>
</cp:coreProperties>
</file>