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6276C9-B9D6-4F74-904B-D7942BBF0A5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2B5F9D1-1AE6-41AA-82E7-1015541E5F6A}">
      <dgm:prSet phldrT="[Tekst]"/>
      <dgm:spPr>
        <a:solidFill>
          <a:srgbClr val="FFFF00"/>
        </a:solidFill>
      </dgm:spPr>
      <dgm:t>
        <a:bodyPr/>
        <a:lstStyle/>
        <a:p>
          <a:r>
            <a:rPr lang="pl-PL" dirty="0">
              <a:solidFill>
                <a:schemeClr val="tx1"/>
              </a:solidFill>
            </a:rPr>
            <a:t>1. SKUPINA - POZOROVATELIA</a:t>
          </a:r>
        </a:p>
      </dgm:t>
    </dgm:pt>
    <dgm:pt modelId="{42AFDD45-F96F-4CFE-A59A-2614A1FC589E}" type="parTrans" cxnId="{935330EF-F91A-4B0D-B583-701522826DF5}">
      <dgm:prSet/>
      <dgm:spPr/>
      <dgm:t>
        <a:bodyPr/>
        <a:lstStyle/>
        <a:p>
          <a:endParaRPr lang="pl-PL"/>
        </a:p>
      </dgm:t>
    </dgm:pt>
    <dgm:pt modelId="{ADC493F6-4BF8-447F-974E-18D92CB545ED}" type="sibTrans" cxnId="{935330EF-F91A-4B0D-B583-701522826DF5}">
      <dgm:prSet/>
      <dgm:spPr/>
      <dgm:t>
        <a:bodyPr/>
        <a:lstStyle/>
        <a:p>
          <a:endParaRPr lang="pl-PL"/>
        </a:p>
      </dgm:t>
    </dgm:pt>
    <dgm:pt modelId="{9ECFBAA9-683D-428A-9862-8C16B432E4B8}">
      <dgm:prSet phldrT="[Tekst]"/>
      <dgm:spPr>
        <a:solidFill>
          <a:srgbClr val="00B0F0"/>
        </a:solidFill>
      </dgm:spPr>
      <dgm:t>
        <a:bodyPr/>
        <a:lstStyle/>
        <a:p>
          <a:r>
            <a:rPr lang="pl-PL" dirty="0">
              <a:solidFill>
                <a:schemeClr val="tx1"/>
              </a:solidFill>
            </a:rPr>
            <a:t>2. SKUPINA - METEOROLÓGOVIA</a:t>
          </a:r>
        </a:p>
      </dgm:t>
    </dgm:pt>
    <dgm:pt modelId="{14C5A409-13C1-431C-8F45-B1ACB09D9AEA}" type="parTrans" cxnId="{C3B5EAE6-CD5C-4250-BD84-BCD0C3AC9877}">
      <dgm:prSet/>
      <dgm:spPr/>
      <dgm:t>
        <a:bodyPr/>
        <a:lstStyle/>
        <a:p>
          <a:endParaRPr lang="pl-PL"/>
        </a:p>
      </dgm:t>
    </dgm:pt>
    <dgm:pt modelId="{7123A2E7-655B-4321-A7B9-9BB3DCD0DCE7}" type="sibTrans" cxnId="{C3B5EAE6-CD5C-4250-BD84-BCD0C3AC9877}">
      <dgm:prSet/>
      <dgm:spPr/>
      <dgm:t>
        <a:bodyPr/>
        <a:lstStyle/>
        <a:p>
          <a:endParaRPr lang="pl-PL"/>
        </a:p>
      </dgm:t>
    </dgm:pt>
    <dgm:pt modelId="{496BE627-C9B3-4338-B141-892B2F4BED40}">
      <dgm:prSet phldrT="[Tekst]"/>
      <dgm:spPr>
        <a:solidFill>
          <a:srgbClr val="92D050"/>
        </a:solidFill>
      </dgm:spPr>
      <dgm:t>
        <a:bodyPr/>
        <a:lstStyle/>
        <a:p>
          <a:r>
            <a:rPr lang="pl-PL" dirty="0">
              <a:solidFill>
                <a:schemeClr val="tx1"/>
              </a:solidFill>
            </a:rPr>
            <a:t>3. SKUPINA - PRÍRODOVEDCI</a:t>
          </a:r>
        </a:p>
      </dgm:t>
    </dgm:pt>
    <dgm:pt modelId="{E90ACABD-2169-443B-AA85-6AC3FF072190}" type="parTrans" cxnId="{C6025B69-059D-4409-92E1-F6C1DBFAF34B}">
      <dgm:prSet/>
      <dgm:spPr/>
      <dgm:t>
        <a:bodyPr/>
        <a:lstStyle/>
        <a:p>
          <a:endParaRPr lang="pl-PL"/>
        </a:p>
      </dgm:t>
    </dgm:pt>
    <dgm:pt modelId="{F80BDEE3-3DA7-4CCB-9030-E58CEE6D029C}" type="sibTrans" cxnId="{C6025B69-059D-4409-92E1-F6C1DBFAF34B}">
      <dgm:prSet/>
      <dgm:spPr/>
      <dgm:t>
        <a:bodyPr/>
        <a:lstStyle/>
        <a:p>
          <a:endParaRPr lang="pl-PL"/>
        </a:p>
      </dgm:t>
    </dgm:pt>
    <dgm:pt modelId="{E6F66B88-EE3D-4D19-A38F-973451082864}" type="pres">
      <dgm:prSet presAssocID="{AF6276C9-B9D6-4F74-904B-D7942BBF0A5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36C3FC2-4D13-4A96-99FB-849195B4FD16}" type="pres">
      <dgm:prSet presAssocID="{B2B5F9D1-1AE6-41AA-82E7-1015541E5F6A}" presName="parentLin" presStyleCnt="0"/>
      <dgm:spPr/>
    </dgm:pt>
    <dgm:pt modelId="{73B35473-CFD5-47DE-91E3-06B38367010F}" type="pres">
      <dgm:prSet presAssocID="{B2B5F9D1-1AE6-41AA-82E7-1015541E5F6A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6AB96ED6-EDB4-45FF-B2D5-D71D95973757}" type="pres">
      <dgm:prSet presAssocID="{B2B5F9D1-1AE6-41AA-82E7-1015541E5F6A}" presName="parentText" presStyleLbl="node1" presStyleIdx="0" presStyleCnt="3" custLinFactNeighborX="-22078" custLinFactNeighborY="-37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952E711-6444-455A-AC09-BF6E3D9651B2}" type="pres">
      <dgm:prSet presAssocID="{B2B5F9D1-1AE6-41AA-82E7-1015541E5F6A}" presName="negativeSpace" presStyleCnt="0"/>
      <dgm:spPr/>
    </dgm:pt>
    <dgm:pt modelId="{ED96EB15-B4F0-4321-8CD3-2C70253424F9}" type="pres">
      <dgm:prSet presAssocID="{B2B5F9D1-1AE6-41AA-82E7-1015541E5F6A}" presName="childText" presStyleLbl="conFgAcc1" presStyleIdx="0" presStyleCnt="3">
        <dgm:presLayoutVars>
          <dgm:bulletEnabled val="1"/>
        </dgm:presLayoutVars>
      </dgm:prSet>
      <dgm:spPr/>
    </dgm:pt>
    <dgm:pt modelId="{C23E6C2C-E89C-460D-A79A-46E2E75E0057}" type="pres">
      <dgm:prSet presAssocID="{ADC493F6-4BF8-447F-974E-18D92CB545ED}" presName="spaceBetweenRectangles" presStyleCnt="0"/>
      <dgm:spPr/>
    </dgm:pt>
    <dgm:pt modelId="{AAC796F9-D1DE-43A7-B702-D43B089E24F5}" type="pres">
      <dgm:prSet presAssocID="{9ECFBAA9-683D-428A-9862-8C16B432E4B8}" presName="parentLin" presStyleCnt="0"/>
      <dgm:spPr/>
    </dgm:pt>
    <dgm:pt modelId="{C4D4189D-0A7C-4FAA-816A-107011D5BC95}" type="pres">
      <dgm:prSet presAssocID="{9ECFBAA9-683D-428A-9862-8C16B432E4B8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33740FEE-88BF-4A3A-B344-3C8EFEBEB58F}" type="pres">
      <dgm:prSet presAssocID="{9ECFBAA9-683D-428A-9862-8C16B432E4B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BF7096B-A611-4D5F-BC85-121B8D0080FE}" type="pres">
      <dgm:prSet presAssocID="{9ECFBAA9-683D-428A-9862-8C16B432E4B8}" presName="negativeSpace" presStyleCnt="0"/>
      <dgm:spPr/>
    </dgm:pt>
    <dgm:pt modelId="{941F93D6-A027-4BFB-B8C7-D00975E955FF}" type="pres">
      <dgm:prSet presAssocID="{9ECFBAA9-683D-428A-9862-8C16B432E4B8}" presName="childText" presStyleLbl="conFgAcc1" presStyleIdx="1" presStyleCnt="3" custLinFactNeighborX="-35065" custLinFactNeighborY="-89968">
        <dgm:presLayoutVars>
          <dgm:bulletEnabled val="1"/>
        </dgm:presLayoutVars>
      </dgm:prSet>
      <dgm:spPr/>
    </dgm:pt>
    <dgm:pt modelId="{E9CE0401-9B19-44B2-8A9A-D45779CB0FCF}" type="pres">
      <dgm:prSet presAssocID="{7123A2E7-655B-4321-A7B9-9BB3DCD0DCE7}" presName="spaceBetweenRectangles" presStyleCnt="0"/>
      <dgm:spPr/>
    </dgm:pt>
    <dgm:pt modelId="{E27954B9-F2A5-4300-836B-B9425DD1053E}" type="pres">
      <dgm:prSet presAssocID="{496BE627-C9B3-4338-B141-892B2F4BED40}" presName="parentLin" presStyleCnt="0"/>
      <dgm:spPr/>
    </dgm:pt>
    <dgm:pt modelId="{477A2904-F6BA-4D6F-B256-585EA3DF9CE2}" type="pres">
      <dgm:prSet presAssocID="{496BE627-C9B3-4338-B141-892B2F4BED40}" presName="parentLeftMargin" presStyleLbl="node1" presStyleIdx="1" presStyleCnt="3"/>
      <dgm:spPr/>
      <dgm:t>
        <a:bodyPr/>
        <a:lstStyle/>
        <a:p>
          <a:endParaRPr lang="pl-PL"/>
        </a:p>
      </dgm:t>
    </dgm:pt>
    <dgm:pt modelId="{8C73EBCD-B44E-42F2-A145-55EADFEEFA91}" type="pres">
      <dgm:prSet presAssocID="{496BE627-C9B3-4338-B141-892B2F4BED4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D9FC05C-EE63-4023-9C53-C464E14B4318}" type="pres">
      <dgm:prSet presAssocID="{496BE627-C9B3-4338-B141-892B2F4BED40}" presName="negativeSpace" presStyleCnt="0"/>
      <dgm:spPr/>
    </dgm:pt>
    <dgm:pt modelId="{6177418E-74E5-4E86-9FEA-C50DF487B1F8}" type="pres">
      <dgm:prSet presAssocID="{496BE627-C9B3-4338-B141-892B2F4BED4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3B5EAE6-CD5C-4250-BD84-BCD0C3AC9877}" srcId="{AF6276C9-B9D6-4F74-904B-D7942BBF0A5D}" destId="{9ECFBAA9-683D-428A-9862-8C16B432E4B8}" srcOrd="1" destOrd="0" parTransId="{14C5A409-13C1-431C-8F45-B1ACB09D9AEA}" sibTransId="{7123A2E7-655B-4321-A7B9-9BB3DCD0DCE7}"/>
    <dgm:cxn modelId="{73229A42-27FA-4F74-82D0-D24D9098A45B}" type="presOf" srcId="{496BE627-C9B3-4338-B141-892B2F4BED40}" destId="{477A2904-F6BA-4D6F-B256-585EA3DF9CE2}" srcOrd="0" destOrd="0" presId="urn:microsoft.com/office/officeart/2005/8/layout/list1"/>
    <dgm:cxn modelId="{5178BA49-6366-463E-8DB5-F072B739B328}" type="presOf" srcId="{AF6276C9-B9D6-4F74-904B-D7942BBF0A5D}" destId="{E6F66B88-EE3D-4D19-A38F-973451082864}" srcOrd="0" destOrd="0" presId="urn:microsoft.com/office/officeart/2005/8/layout/list1"/>
    <dgm:cxn modelId="{97D978AC-050B-4B25-B38E-C6AB207EBB8D}" type="presOf" srcId="{B2B5F9D1-1AE6-41AA-82E7-1015541E5F6A}" destId="{73B35473-CFD5-47DE-91E3-06B38367010F}" srcOrd="0" destOrd="0" presId="urn:microsoft.com/office/officeart/2005/8/layout/list1"/>
    <dgm:cxn modelId="{C6025B69-059D-4409-92E1-F6C1DBFAF34B}" srcId="{AF6276C9-B9D6-4F74-904B-D7942BBF0A5D}" destId="{496BE627-C9B3-4338-B141-892B2F4BED40}" srcOrd="2" destOrd="0" parTransId="{E90ACABD-2169-443B-AA85-6AC3FF072190}" sibTransId="{F80BDEE3-3DA7-4CCB-9030-E58CEE6D029C}"/>
    <dgm:cxn modelId="{0FAAB3A8-AA93-4259-98B2-B47A4ADA0461}" type="presOf" srcId="{B2B5F9D1-1AE6-41AA-82E7-1015541E5F6A}" destId="{6AB96ED6-EDB4-45FF-B2D5-D71D95973757}" srcOrd="1" destOrd="0" presId="urn:microsoft.com/office/officeart/2005/8/layout/list1"/>
    <dgm:cxn modelId="{935330EF-F91A-4B0D-B583-701522826DF5}" srcId="{AF6276C9-B9D6-4F74-904B-D7942BBF0A5D}" destId="{B2B5F9D1-1AE6-41AA-82E7-1015541E5F6A}" srcOrd="0" destOrd="0" parTransId="{42AFDD45-F96F-4CFE-A59A-2614A1FC589E}" sibTransId="{ADC493F6-4BF8-447F-974E-18D92CB545ED}"/>
    <dgm:cxn modelId="{0DB6CF56-1392-4D96-9122-2FB0C310D612}" type="presOf" srcId="{9ECFBAA9-683D-428A-9862-8C16B432E4B8}" destId="{C4D4189D-0A7C-4FAA-816A-107011D5BC95}" srcOrd="0" destOrd="0" presId="urn:microsoft.com/office/officeart/2005/8/layout/list1"/>
    <dgm:cxn modelId="{7489A5BD-C6F6-4EF4-972B-03CFA0A2EE57}" type="presOf" srcId="{496BE627-C9B3-4338-B141-892B2F4BED40}" destId="{8C73EBCD-B44E-42F2-A145-55EADFEEFA91}" srcOrd="1" destOrd="0" presId="urn:microsoft.com/office/officeart/2005/8/layout/list1"/>
    <dgm:cxn modelId="{BA35C5F7-7721-4512-A321-76B22402D359}" type="presOf" srcId="{9ECFBAA9-683D-428A-9862-8C16B432E4B8}" destId="{33740FEE-88BF-4A3A-B344-3C8EFEBEB58F}" srcOrd="1" destOrd="0" presId="urn:microsoft.com/office/officeart/2005/8/layout/list1"/>
    <dgm:cxn modelId="{056BE975-6ECD-44F6-8130-21F54F91F66B}" type="presParOf" srcId="{E6F66B88-EE3D-4D19-A38F-973451082864}" destId="{D36C3FC2-4D13-4A96-99FB-849195B4FD16}" srcOrd="0" destOrd="0" presId="urn:microsoft.com/office/officeart/2005/8/layout/list1"/>
    <dgm:cxn modelId="{BBF753CA-70EA-41A6-943F-398B4865993A}" type="presParOf" srcId="{D36C3FC2-4D13-4A96-99FB-849195B4FD16}" destId="{73B35473-CFD5-47DE-91E3-06B38367010F}" srcOrd="0" destOrd="0" presId="urn:microsoft.com/office/officeart/2005/8/layout/list1"/>
    <dgm:cxn modelId="{27848425-5BE3-4962-A795-7DC8FA6E10C1}" type="presParOf" srcId="{D36C3FC2-4D13-4A96-99FB-849195B4FD16}" destId="{6AB96ED6-EDB4-45FF-B2D5-D71D95973757}" srcOrd="1" destOrd="0" presId="urn:microsoft.com/office/officeart/2005/8/layout/list1"/>
    <dgm:cxn modelId="{FCB59848-DFEA-4979-92D7-B594F1C39C4A}" type="presParOf" srcId="{E6F66B88-EE3D-4D19-A38F-973451082864}" destId="{D952E711-6444-455A-AC09-BF6E3D9651B2}" srcOrd="1" destOrd="0" presId="urn:microsoft.com/office/officeart/2005/8/layout/list1"/>
    <dgm:cxn modelId="{5764B669-6AFB-4F69-A793-55F71B467C3F}" type="presParOf" srcId="{E6F66B88-EE3D-4D19-A38F-973451082864}" destId="{ED96EB15-B4F0-4321-8CD3-2C70253424F9}" srcOrd="2" destOrd="0" presId="urn:microsoft.com/office/officeart/2005/8/layout/list1"/>
    <dgm:cxn modelId="{A12FF977-E5A9-4AC7-9E8B-94874E87FBE8}" type="presParOf" srcId="{E6F66B88-EE3D-4D19-A38F-973451082864}" destId="{C23E6C2C-E89C-460D-A79A-46E2E75E0057}" srcOrd="3" destOrd="0" presId="urn:microsoft.com/office/officeart/2005/8/layout/list1"/>
    <dgm:cxn modelId="{47431450-5C6C-4F9F-B663-B5F2B1C2999B}" type="presParOf" srcId="{E6F66B88-EE3D-4D19-A38F-973451082864}" destId="{AAC796F9-D1DE-43A7-B702-D43B089E24F5}" srcOrd="4" destOrd="0" presId="urn:microsoft.com/office/officeart/2005/8/layout/list1"/>
    <dgm:cxn modelId="{B290688F-E87E-454A-87DB-4D6E6100F3B7}" type="presParOf" srcId="{AAC796F9-D1DE-43A7-B702-D43B089E24F5}" destId="{C4D4189D-0A7C-4FAA-816A-107011D5BC95}" srcOrd="0" destOrd="0" presId="urn:microsoft.com/office/officeart/2005/8/layout/list1"/>
    <dgm:cxn modelId="{D877EEF4-5431-45A9-A00C-FE9DD7457A62}" type="presParOf" srcId="{AAC796F9-D1DE-43A7-B702-D43B089E24F5}" destId="{33740FEE-88BF-4A3A-B344-3C8EFEBEB58F}" srcOrd="1" destOrd="0" presId="urn:microsoft.com/office/officeart/2005/8/layout/list1"/>
    <dgm:cxn modelId="{AC1FB75E-C204-4BEB-B683-1BA77C5C5F2B}" type="presParOf" srcId="{E6F66B88-EE3D-4D19-A38F-973451082864}" destId="{3BF7096B-A611-4D5F-BC85-121B8D0080FE}" srcOrd="5" destOrd="0" presId="urn:microsoft.com/office/officeart/2005/8/layout/list1"/>
    <dgm:cxn modelId="{3F99F545-6CD5-40C0-A356-13E83B8C0B3E}" type="presParOf" srcId="{E6F66B88-EE3D-4D19-A38F-973451082864}" destId="{941F93D6-A027-4BFB-B8C7-D00975E955FF}" srcOrd="6" destOrd="0" presId="urn:microsoft.com/office/officeart/2005/8/layout/list1"/>
    <dgm:cxn modelId="{8814CD3E-49C9-433A-94DF-68EB02A21300}" type="presParOf" srcId="{E6F66B88-EE3D-4D19-A38F-973451082864}" destId="{E9CE0401-9B19-44B2-8A9A-D45779CB0FCF}" srcOrd="7" destOrd="0" presId="urn:microsoft.com/office/officeart/2005/8/layout/list1"/>
    <dgm:cxn modelId="{BCAC5BC7-B2C3-4097-9C26-1C5A2EF66E72}" type="presParOf" srcId="{E6F66B88-EE3D-4D19-A38F-973451082864}" destId="{E27954B9-F2A5-4300-836B-B9425DD1053E}" srcOrd="8" destOrd="0" presId="urn:microsoft.com/office/officeart/2005/8/layout/list1"/>
    <dgm:cxn modelId="{FDA8D56E-9E5C-42E0-A938-CCA1BD9DFB31}" type="presParOf" srcId="{E27954B9-F2A5-4300-836B-B9425DD1053E}" destId="{477A2904-F6BA-4D6F-B256-585EA3DF9CE2}" srcOrd="0" destOrd="0" presId="urn:microsoft.com/office/officeart/2005/8/layout/list1"/>
    <dgm:cxn modelId="{20BAA654-D9DB-40CE-ACA7-AF939A8CE927}" type="presParOf" srcId="{E27954B9-F2A5-4300-836B-B9425DD1053E}" destId="{8C73EBCD-B44E-42F2-A145-55EADFEEFA91}" srcOrd="1" destOrd="0" presId="urn:microsoft.com/office/officeart/2005/8/layout/list1"/>
    <dgm:cxn modelId="{AAACB25E-2422-47F3-897E-4F9C31F3ADAA}" type="presParOf" srcId="{E6F66B88-EE3D-4D19-A38F-973451082864}" destId="{CD9FC05C-EE63-4023-9C53-C464E14B4318}" srcOrd="9" destOrd="0" presId="urn:microsoft.com/office/officeart/2005/8/layout/list1"/>
    <dgm:cxn modelId="{DF834CBF-994E-49F2-9819-45E574CEF1B0}" type="presParOf" srcId="{E6F66B88-EE3D-4D19-A38F-973451082864}" destId="{6177418E-74E5-4E86-9FEA-C50DF487B1F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96EB15-B4F0-4321-8CD3-2C70253424F9}">
      <dsp:nvSpPr>
        <dsp:cNvPr id="0" name=""/>
        <dsp:cNvSpPr/>
      </dsp:nvSpPr>
      <dsp:spPr>
        <a:xfrm>
          <a:off x="0" y="516343"/>
          <a:ext cx="554461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B96ED6-EDB4-45FF-B2D5-D71D95973757}">
      <dsp:nvSpPr>
        <dsp:cNvPr id="0" name=""/>
        <dsp:cNvSpPr/>
      </dsp:nvSpPr>
      <dsp:spPr>
        <a:xfrm>
          <a:off x="216023" y="199299"/>
          <a:ext cx="3881231" cy="590400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701" tIns="0" rIns="14670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solidFill>
                <a:schemeClr val="tx1"/>
              </a:solidFill>
            </a:rPr>
            <a:t>1. SKUPINA - POZOROVATELIA</a:t>
          </a:r>
        </a:p>
      </dsp:txBody>
      <dsp:txXfrm>
        <a:off x="244844" y="228120"/>
        <a:ext cx="3823589" cy="532758"/>
      </dsp:txXfrm>
    </dsp:sp>
    <dsp:sp modelId="{941F93D6-A027-4BFB-B8C7-D00975E955FF}">
      <dsp:nvSpPr>
        <dsp:cNvPr id="0" name=""/>
        <dsp:cNvSpPr/>
      </dsp:nvSpPr>
      <dsp:spPr>
        <a:xfrm>
          <a:off x="0" y="1326378"/>
          <a:ext cx="554461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740FEE-88BF-4A3A-B344-3C8EFEBEB58F}">
      <dsp:nvSpPr>
        <dsp:cNvPr id="0" name=""/>
        <dsp:cNvSpPr/>
      </dsp:nvSpPr>
      <dsp:spPr>
        <a:xfrm>
          <a:off x="277230" y="1128344"/>
          <a:ext cx="3881231" cy="59040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701" tIns="0" rIns="14670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solidFill>
                <a:schemeClr val="tx1"/>
              </a:solidFill>
            </a:rPr>
            <a:t>2. SKUPINA - METEOROLÓGOVIA</a:t>
          </a:r>
        </a:p>
      </dsp:txBody>
      <dsp:txXfrm>
        <a:off x="306051" y="1157165"/>
        <a:ext cx="3823589" cy="532758"/>
      </dsp:txXfrm>
    </dsp:sp>
    <dsp:sp modelId="{6177418E-74E5-4E86-9FEA-C50DF487B1F8}">
      <dsp:nvSpPr>
        <dsp:cNvPr id="0" name=""/>
        <dsp:cNvSpPr/>
      </dsp:nvSpPr>
      <dsp:spPr>
        <a:xfrm>
          <a:off x="0" y="2330744"/>
          <a:ext cx="554461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73EBCD-B44E-42F2-A145-55EADFEEFA91}">
      <dsp:nvSpPr>
        <dsp:cNvPr id="0" name=""/>
        <dsp:cNvSpPr/>
      </dsp:nvSpPr>
      <dsp:spPr>
        <a:xfrm>
          <a:off x="277230" y="2035544"/>
          <a:ext cx="3881231" cy="59040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701" tIns="0" rIns="14670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solidFill>
                <a:schemeClr val="tx1"/>
              </a:solidFill>
            </a:rPr>
            <a:t>3. SKUPINA - PRÍRODOVEDCI</a:t>
          </a:r>
        </a:p>
      </dsp:txBody>
      <dsp:txXfrm>
        <a:off x="306051" y="2064365"/>
        <a:ext cx="3823589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A868-53B5-404B-8C35-2743B0863F77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5F67-43E1-4D25-97C6-76BD8EB4046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7340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A868-53B5-404B-8C35-2743B0863F77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5F67-43E1-4D25-97C6-76BD8EB4046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7761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A868-53B5-404B-8C35-2743B0863F77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5F67-43E1-4D25-97C6-76BD8EB4046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3452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A868-53B5-404B-8C35-2743B0863F77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5F67-43E1-4D25-97C6-76BD8EB4046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9007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A868-53B5-404B-8C35-2743B0863F77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5F67-43E1-4D25-97C6-76BD8EB4046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6102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A868-53B5-404B-8C35-2743B0863F77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5F67-43E1-4D25-97C6-76BD8EB4046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728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A868-53B5-404B-8C35-2743B0863F77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5F67-43E1-4D25-97C6-76BD8EB4046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639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A868-53B5-404B-8C35-2743B0863F77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5F67-43E1-4D25-97C6-76BD8EB4046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3282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A868-53B5-404B-8C35-2743B0863F77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5F67-43E1-4D25-97C6-76BD8EB4046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563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A868-53B5-404B-8C35-2743B0863F77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5F67-43E1-4D25-97C6-76BD8EB4046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073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A868-53B5-404B-8C35-2743B0863F77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5F67-43E1-4D25-97C6-76BD8EB4046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6603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DA868-53B5-404B-8C35-2743B0863F77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65F67-43E1-4D25-97C6-76BD8EB4046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2899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k.wikipedia.org/wiki/Hlavn%C3%A1_str%C3%A1nka" TargetMode="External"/><Relationship Id="rId7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feraty.aktuality.sk/pocasie/referat-4285?i9=c4c3ae4e5e75" TargetMode="External"/><Relationship Id="rId5" Type="http://schemas.openxmlformats.org/officeDocument/2006/relationships/hyperlink" Target="http://www.oblaky.spoznaj.eu/" TargetMode="External"/><Relationship Id="rId4" Type="http://schemas.openxmlformats.org/officeDocument/2006/relationships/hyperlink" Target="https://www.yr.no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3501008"/>
            <a:ext cx="3257763" cy="242960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99592" y="1628800"/>
            <a:ext cx="6270817" cy="1398017"/>
          </a:xfrm>
        </p:spPr>
        <p:txBody>
          <a:bodyPr>
            <a:normAutofit/>
          </a:bodyPr>
          <a:lstStyle/>
          <a:p>
            <a:r>
              <a:rPr lang="pl-PL" sz="3600" dirty="0"/>
              <a:t>POČASIE A JEHO ZLOŽKY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51520" y="2924944"/>
            <a:ext cx="4464496" cy="2448272"/>
          </a:xfrm>
        </p:spPr>
        <p:txBody>
          <a:bodyPr>
            <a:normAutofit fontScale="25000" lnSpcReduction="20000"/>
          </a:bodyPr>
          <a:lstStyle/>
          <a:p>
            <a:r>
              <a:rPr lang="pl-PL" sz="4000" b="1" dirty="0">
                <a:solidFill>
                  <a:srgbClr val="000000"/>
                </a:solidFill>
              </a:rPr>
              <a:t/>
            </a:r>
            <a:br>
              <a:rPr lang="pl-PL" sz="4000" b="1" dirty="0">
                <a:solidFill>
                  <a:srgbClr val="000000"/>
                </a:solidFill>
              </a:rPr>
            </a:br>
            <a:r>
              <a:rPr lang="pl-PL" sz="9600" b="1" dirty="0">
                <a:solidFill>
                  <a:schemeClr val="bg1"/>
                </a:solidFill>
              </a:rPr>
              <a:t> </a:t>
            </a:r>
            <a:r>
              <a:rPr lang="sk-SK" sz="9600" b="1" dirty="0">
                <a:solidFill>
                  <a:schemeClr val="tx1"/>
                </a:solidFill>
              </a:rPr>
              <a:t>WebQuest je určený pre 5 ročník základných škôl.</a:t>
            </a:r>
          </a:p>
          <a:p>
            <a:r>
              <a:rPr lang="sk-SK" sz="9600" b="1" dirty="0">
                <a:solidFill>
                  <a:schemeClr val="tx1"/>
                </a:solidFill>
              </a:rPr>
              <a:t>Cieľ: upevnenie si vedomosti o počasí,</a:t>
            </a:r>
          </a:p>
          <a:p>
            <a:r>
              <a:rPr lang="sk-SK" sz="9600" b="1" dirty="0">
                <a:solidFill>
                  <a:schemeClr val="tx1"/>
                </a:solidFill>
              </a:rPr>
              <a:t>motivovanie žiakov k samostatnému získavaniu vedomostí.</a:t>
            </a:r>
          </a:p>
          <a:p>
            <a:endParaRPr lang="pl-PL" sz="9600" b="1" dirty="0">
              <a:solidFill>
                <a:schemeClr val="bg1"/>
              </a:solidFill>
            </a:endParaRPr>
          </a:p>
          <a:p>
            <a:r>
              <a:rPr lang="pl-PL" sz="9600" b="1" dirty="0">
                <a:solidFill>
                  <a:schemeClr val="bg1"/>
                </a:solidFill>
              </a:rPr>
              <a:t/>
            </a:r>
            <a:br>
              <a:rPr lang="pl-PL" sz="9600" b="1" dirty="0">
                <a:solidFill>
                  <a:schemeClr val="bg1"/>
                </a:solidFill>
              </a:rPr>
            </a:br>
            <a:endParaRPr lang="pl-PL" sz="9600" b="1" dirty="0">
              <a:solidFill>
                <a:schemeClr val="bg1"/>
              </a:solidFill>
            </a:endParaRPr>
          </a:p>
          <a:p>
            <a:endParaRPr lang="pl-PL" sz="9600" b="1" dirty="0">
              <a:solidFill>
                <a:schemeClr val="bg1"/>
              </a:solidFill>
            </a:endParaRPr>
          </a:p>
          <a:p>
            <a:endParaRPr lang="pl-PL" sz="9600" b="1" dirty="0">
              <a:solidFill>
                <a:schemeClr val="bg1"/>
              </a:solidFill>
            </a:endParaRPr>
          </a:p>
          <a:p>
            <a:endParaRPr lang="sk-SK" sz="9600" dirty="0">
              <a:solidFill>
                <a:schemeClr val="tx1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51560" y="5373216"/>
            <a:ext cx="4752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Autorkou projektu je: Joanna Lemirowska - Wronka</a:t>
            </a:r>
            <a:endParaRPr lang="sk-SK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EACF48EC-53FC-4A76-AAEA-C4BB4FDB7E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4000" cy="187723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2" y="6293932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668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Joanna\Desktop\webquest\Pogoda - Wolne videa na Pixabay_pliki\624798491_640x3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4. Na realizáciu úlohy máte tri týždne.</a:t>
            </a:r>
          </a:p>
          <a:p>
            <a:pPr marL="0" indent="0" algn="ctr">
              <a:buNone/>
            </a:pPr>
            <a:r>
              <a:rPr lang="sk-SK" dirty="0">
                <a:solidFill>
                  <a:srgbClr val="FF0000"/>
                </a:solidFill>
              </a:rPr>
              <a:t>PRVÝ TÝŽDEŇ</a:t>
            </a:r>
          </a:p>
          <a:p>
            <a:r>
              <a:rPr lang="sk-SK" dirty="0"/>
              <a:t>Oboznámenie sa s úlohou, rozdelenie úloh v skupine, zbieranie informácií:  </a:t>
            </a:r>
          </a:p>
          <a:p>
            <a:pPr>
              <a:buFontTx/>
              <a:buChar char="-"/>
            </a:pPr>
            <a:r>
              <a:rPr lang="sk-SK" dirty="0"/>
              <a:t>Vyhľadávanie internetových zdrojov, informácií v slovníkoch, učebniciach, tematických knihách</a:t>
            </a:r>
          </a:p>
          <a:p>
            <a:pPr>
              <a:buFontTx/>
              <a:buChar char="-"/>
            </a:pPr>
            <a:r>
              <a:rPr lang="sk-SK" dirty="0"/>
              <a:t>Objasnenie neznámych termínov (slov)</a:t>
            </a:r>
          </a:p>
          <a:p>
            <a:pPr>
              <a:buFontTx/>
              <a:buChar char="-"/>
            </a:pPr>
            <a:r>
              <a:rPr lang="sk-SK" dirty="0"/>
              <a:t>Výber dôležitých informácií, ktoré ľahko pochopia žiaci z druhej skupiny.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9165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Joanna\Desktop\webquest\Pogoda - Wolne videa na Pixabay_pliki\624798491_640x3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38"/>
            <a:ext cx="9180512" cy="687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5456" y="126876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k-SK" dirty="0">
                <a:solidFill>
                  <a:srgbClr val="FF0000"/>
                </a:solidFill>
              </a:rPr>
              <a:t>DRUHÝ TÝŽDEŇ</a:t>
            </a:r>
          </a:p>
          <a:p>
            <a:pPr>
              <a:buFontTx/>
              <a:buChar char="-"/>
            </a:pPr>
            <a:r>
              <a:rPr lang="sk-SK" dirty="0"/>
              <a:t>Projektovanie puzzle, čiže časti plagátu, ktorý bude na záver zložený.</a:t>
            </a:r>
          </a:p>
          <a:p>
            <a:pPr>
              <a:buFontTx/>
              <a:buChar char="-"/>
            </a:pPr>
            <a:r>
              <a:rPr lang="sk-SK" dirty="0"/>
              <a:t>Spoločný výber najdôležitejších informácií.</a:t>
            </a:r>
          </a:p>
          <a:p>
            <a:pPr>
              <a:buFontTx/>
              <a:buChar char="-"/>
            </a:pPr>
            <a:r>
              <a:rPr lang="sk-SK" dirty="0"/>
              <a:t>Spoločné rozhodovanie o spôsobe písania týchto informácií a vytypovanie miest na grafiku, obrázky alebo fotografie.</a:t>
            </a:r>
          </a:p>
          <a:p>
            <a:pPr>
              <a:buFontTx/>
              <a:buChar char="-"/>
            </a:pPr>
            <a:r>
              <a:rPr lang="sk-SK" dirty="0"/>
              <a:t>Výroba puzzle – na papierových kartách veľkosti A3 alebo A2*</a:t>
            </a:r>
          </a:p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611560" y="6165304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* </a:t>
            </a:r>
            <a:r>
              <a:rPr lang="sk-SK" dirty="0"/>
              <a:t>Žiaci sa spolu s učiteľom dohodnú na rozmere plagátu a jeho častí – puzzle.</a:t>
            </a:r>
          </a:p>
        </p:txBody>
      </p:sp>
    </p:spTree>
    <p:extLst>
      <p:ext uri="{BB962C8B-B14F-4D97-AF65-F5344CB8AC3E}">
        <p14:creationId xmlns:p14="http://schemas.microsoft.com/office/powerpoint/2010/main" val="4146160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Joanna\Desktop\webquest\Pogoda - Wolne videa na Pixabay_pliki\624798491_640x3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56792"/>
            <a:ext cx="8507288" cy="496855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sk-SK" dirty="0">
                <a:solidFill>
                  <a:srgbClr val="FF0000"/>
                </a:solidFill>
              </a:rPr>
              <a:t>TRETÍ TÝŽDEŇ</a:t>
            </a:r>
          </a:p>
          <a:p>
            <a:pPr marL="0" indent="0">
              <a:buNone/>
            </a:pPr>
            <a:r>
              <a:rPr lang="sk-SK" dirty="0"/>
              <a:t>- Osvojenie si zručnosti prezentovania informácií obsiahnutých v puzzle, objasnenie problematiky.</a:t>
            </a:r>
            <a:endParaRPr lang="sk-SK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sk-SK" dirty="0"/>
              <a:t>Na hodine zemepisu budú prezentované puzzle pripravené jednotlivými skupinami a budú predstavené informácie (žiaci z jednotlivých skupín vysvetlia otázku, ktorú vypracovali – urobí to vedúci skupiny alebo každá osoba zo skupiny predstaví svoju časť otázky)</a:t>
            </a:r>
          </a:p>
          <a:p>
            <a:pPr>
              <a:buFontTx/>
              <a:buChar char="-"/>
            </a:pPr>
            <a:r>
              <a:rPr lang="sk-SK" dirty="0"/>
              <a:t>Spoločné zloženie puzzle, ich spojenie a umiestnenie na nástenke.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22478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Joanna\Desktop\webquest\Pogoda - Wolne videa na Pixabay_pliki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11" y="0"/>
            <a:ext cx="917331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sk-SK" dirty="0">
                <a:solidFill>
                  <a:srgbClr val="FF0000"/>
                </a:solidFill>
              </a:rPr>
              <a:t>POZOR! </a:t>
            </a:r>
          </a:p>
          <a:p>
            <a:pPr marL="0" indent="0">
              <a:buNone/>
            </a:pPr>
            <a:r>
              <a:rPr lang="sk-SK" dirty="0"/>
              <a:t>Nezabúdajte na to, že Vašu prácu ohodnotí učiteľ, preto ju: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dirty="0"/>
              <a:t>Dobre pripravte.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dirty="0"/>
              <a:t>Snažte sa, aby odpovede na otázky boli správne a úplne.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dirty="0"/>
              <a:t>Nezabúdajte na to, že dôsledná spolupráca prináša vynikajúce efekty! (výsledky)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67600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Joanna\Desktop\webquest\Pogoda - Wolne videa na Pixabay_pliki\648440378_640x3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0538"/>
            <a:ext cx="9180512" cy="687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ZDROJE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b="1" dirty="0"/>
          </a:p>
          <a:p>
            <a:endParaRPr lang="pl-PL" b="1" dirty="0"/>
          </a:p>
          <a:p>
            <a:r>
              <a:rPr lang="sk-SK" b="1" dirty="0"/>
              <a:t>Knižné zdroje</a:t>
            </a:r>
            <a:r>
              <a:rPr lang="sk-SK" dirty="0"/>
              <a:t> - učebnica zemepisu NOWA ERA, autor: Roman </a:t>
            </a:r>
            <a:r>
              <a:rPr lang="sk-SK" dirty="0" err="1"/>
              <a:t>Malarz</a:t>
            </a:r>
            <a:r>
              <a:rPr lang="sk-SK" dirty="0"/>
              <a:t>, knihy, albumy, filmy týkajúce sa otázok súvisiacich so zložkami počasia/atmosféry.</a:t>
            </a:r>
          </a:p>
        </p:txBody>
      </p:sp>
      <p:pic>
        <p:nvPicPr>
          <p:cNvPr id="11270" name="Picture 6" descr="Vector Illustration of an Owl showing an Open Empty Bo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160" y="836712"/>
            <a:ext cx="1516763" cy="15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656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Joanna\Desktop\webquest\Pogoda - Wolne videa na Pixabay_pliki\646295943_640x3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0538"/>
            <a:ext cx="9180512" cy="687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ZDOJE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Internetové zdroje</a:t>
            </a:r>
            <a:r>
              <a:rPr lang="sk-SK" dirty="0"/>
              <a:t> - vyhľadávanie informácií súvisiacich s počasím na internete:</a:t>
            </a:r>
          </a:p>
          <a:p>
            <a:pPr>
              <a:buFontTx/>
              <a:buChar char="-"/>
            </a:pPr>
            <a:r>
              <a:rPr lang="pl-PL" dirty="0" smtClean="0">
                <a:hlinkClick r:id="rId3"/>
              </a:rPr>
              <a:t>https://sk.wikipedia.org/wiki/Hlavn%C3%A1_str%C3%A1nka</a:t>
            </a:r>
            <a:endParaRPr lang="cs-CZ" dirty="0" smtClean="0"/>
          </a:p>
          <a:p>
            <a:pPr>
              <a:buFontTx/>
              <a:buChar char="-"/>
            </a:pPr>
            <a:r>
              <a:rPr lang="pl-PL" dirty="0" smtClean="0">
                <a:hlinkClick r:id="rId4"/>
              </a:rPr>
              <a:t>https://www.yr.no/</a:t>
            </a:r>
            <a:endParaRPr lang="pl-PL" dirty="0" smtClean="0"/>
          </a:p>
          <a:p>
            <a:pPr>
              <a:buFontTx/>
              <a:buChar char="-"/>
            </a:pPr>
            <a:r>
              <a:rPr lang="pl-PL" dirty="0" smtClean="0">
                <a:hlinkClick r:id="rId5"/>
              </a:rPr>
              <a:t>http://www.oblaky.spoznaj.eu/</a:t>
            </a:r>
            <a:endParaRPr lang="pl-PL" dirty="0" smtClean="0"/>
          </a:p>
          <a:p>
            <a:pPr>
              <a:buFontTx/>
              <a:buChar char="-"/>
            </a:pPr>
            <a:r>
              <a:rPr lang="pl-PL" dirty="0" smtClean="0">
                <a:hlinkClick r:id="rId6"/>
              </a:rPr>
              <a:t>https://referaty.aktuality.sk/pocasie/referat-4285?i9=c4c3ae4e5e75</a:t>
            </a:r>
            <a:endParaRPr lang="cs-CZ" dirty="0" smtClean="0"/>
          </a:p>
          <a:p>
            <a:pPr>
              <a:buFontTx/>
              <a:buChar char="-"/>
            </a:pPr>
            <a:endParaRPr lang="pl-PL" dirty="0"/>
          </a:p>
        </p:txBody>
      </p:sp>
      <p:pic>
        <p:nvPicPr>
          <p:cNvPr id="12292" name="Picture 4" descr="Komputer prywatno&amp;sacute;ci wektor zna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8640"/>
            <a:ext cx="164401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211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Joanna\Desktop\webquest\Pogoda - Wolne videa na Pixabay_pliki\646295943_640x3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ZDROJE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l-PL" dirty="0"/>
          </a:p>
          <a:p>
            <a:r>
              <a:rPr lang="sk-SK" dirty="0"/>
              <a:t>MULTIMEDIÁLNE PREZENTÁCIE týkajúce sa počasia</a:t>
            </a:r>
          </a:p>
          <a:p>
            <a:r>
              <a:rPr lang="sk-SK" dirty="0"/>
              <a:t>Filmy týkajúce sa zložiek počasia, napr. na YOUTUBE</a:t>
            </a:r>
          </a:p>
          <a:p>
            <a:endParaRPr lang="sk-SK" dirty="0"/>
          </a:p>
          <a:p>
            <a:r>
              <a:rPr lang="sk-SK" dirty="0"/>
              <a:t>Pri samostatne vyhľadávaní informácií na internete sa riaďte heslami: </a:t>
            </a:r>
            <a:r>
              <a:rPr lang="sk-SK" dirty="0" err="1"/>
              <a:t>pogoda</a:t>
            </a:r>
            <a:r>
              <a:rPr lang="sk-SK" dirty="0"/>
              <a:t>/</a:t>
            </a:r>
            <a:r>
              <a:rPr lang="sk-SK" dirty="0" err="1"/>
              <a:t>atmosfera</a:t>
            </a:r>
            <a:r>
              <a:rPr lang="sk-SK" dirty="0"/>
              <a:t>/</a:t>
            </a:r>
            <a:r>
              <a:rPr lang="sk-SK" dirty="0" err="1"/>
              <a:t>temperatura</a:t>
            </a:r>
            <a:r>
              <a:rPr lang="sk-SK" dirty="0"/>
              <a:t> </a:t>
            </a:r>
            <a:r>
              <a:rPr lang="sk-SK" dirty="0" err="1"/>
              <a:t>powietrza</a:t>
            </a:r>
            <a:r>
              <a:rPr lang="sk-SK" dirty="0"/>
              <a:t>/</a:t>
            </a:r>
            <a:r>
              <a:rPr lang="sk-SK" dirty="0" err="1"/>
              <a:t>zachmurzenie</a:t>
            </a:r>
            <a:r>
              <a:rPr lang="sk-SK" dirty="0"/>
              <a:t>/</a:t>
            </a:r>
            <a:r>
              <a:rPr lang="sk-SK" dirty="0" err="1"/>
              <a:t>opady</a:t>
            </a:r>
            <a:r>
              <a:rPr lang="sk-SK" dirty="0"/>
              <a:t>/osady/</a:t>
            </a:r>
            <a:r>
              <a:rPr lang="sk-SK" dirty="0" err="1"/>
              <a:t>ciśnienie</a:t>
            </a:r>
            <a:r>
              <a:rPr lang="sk-SK" dirty="0"/>
              <a:t> </a:t>
            </a:r>
            <a:r>
              <a:rPr lang="sk-SK" dirty="0" err="1"/>
              <a:t>atmosferyczne</a:t>
            </a:r>
            <a:r>
              <a:rPr lang="sk-SK" dirty="0"/>
              <a:t>/</a:t>
            </a:r>
            <a:r>
              <a:rPr lang="sk-SK" dirty="0" err="1"/>
              <a:t>wiatr</a:t>
            </a:r>
            <a:r>
              <a:rPr lang="sk-SK" dirty="0"/>
              <a:t>/</a:t>
            </a:r>
            <a:r>
              <a:rPr lang="sk-SK" dirty="0" err="1"/>
              <a:t>klimat</a:t>
            </a:r>
            <a:endParaRPr lang="sk-SK" dirty="0"/>
          </a:p>
          <a:p>
            <a:endParaRPr lang="pl-PL" dirty="0"/>
          </a:p>
          <a:p>
            <a:pPr>
              <a:buFontTx/>
              <a:buChar char="-"/>
            </a:pPr>
            <a:endParaRPr lang="pl-PL" dirty="0"/>
          </a:p>
        </p:txBody>
      </p:sp>
      <p:pic>
        <p:nvPicPr>
          <p:cNvPr id="5" name="Picture 4" descr="Komputer prywatno&amp;sacute;ci wektor zna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2" y="2852936"/>
            <a:ext cx="164401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67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Joanna\Desktop\webquest\Pogoda - Wolne videa na Pixabay_pliki\621174728_640x3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4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HODNOTENIE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9989239"/>
              </p:ext>
            </p:extLst>
          </p:nvPr>
        </p:nvGraphicFramePr>
        <p:xfrm>
          <a:off x="438944" y="1556792"/>
          <a:ext cx="82296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noProof="0" dirty="0">
                          <a:solidFill>
                            <a:schemeClr val="bg1"/>
                          </a:solidFill>
                        </a:rPr>
                        <a:t>Počet bodov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sk-SK" sz="1400" b="0" i="0" u="none" strike="noStrike" kern="1200" noProof="0" dirty="0"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rgbClr val="7030A0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Obsahová stránka „puzzle”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Neúplné informácie, ktoré nesúvisia s témou. Chybné informácie.</a:t>
                      </a:r>
                    </a:p>
                    <a:p>
                      <a:pPr marL="0" marR="0" lvl="0" indent="0" algn="just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Slabé využitie zdrojov.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Dobré, </a:t>
                      </a:r>
                      <a:r>
                        <a:rPr lang="sk-SK" sz="1400" b="0" i="0" u="none" strike="noStrike" kern="1200" noProof="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správné</a:t>
                      </a:r>
                      <a:r>
                        <a:rPr lang="sk-SK" sz="14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informácie. Prípadne malé chyby.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Informácie súvisiace s témou. Dobre využitie zdrojov.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Úplne informácie, ktoré súvisia s témou. Vyčerpávajúce využitie uvedených</a:t>
                      </a:r>
                      <a:r>
                        <a:rPr lang="sk-SK" sz="1400" b="0" i="0" u="none" strike="noStrike" kern="1200" baseline="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zdrojov, prípadne využitie iných zdrojov</a:t>
                      </a:r>
                      <a:r>
                        <a:rPr lang="sk-SK" sz="14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sk-SK" sz="1400" b="0" i="0" u="none" strike="noStrike" kern="1200" noProof="0" dirty="0"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sk-SK" sz="1400" b="0" i="0" u="none" strike="noStrike" kern="1200" noProof="0" dirty="0"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rgbClr val="7030A0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Estetický dojem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Práca nečitateľná a neestetická.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Zlé rozmiestnenie</a:t>
                      </a:r>
                      <a:r>
                        <a:rPr lang="sk-SK" sz="1400" b="0" i="0" u="none" strike="noStrike" kern="1200" baseline="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informácií na stránke</a:t>
                      </a:r>
                      <a:r>
                        <a:rPr lang="sk-SK" sz="14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Chýbajú grafické prvky.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Práca čitateľná,</a:t>
                      </a:r>
                      <a:r>
                        <a:rPr lang="sk-SK" sz="1400" b="0" i="0" u="none" strike="noStrike" kern="1200" baseline="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estetická</a:t>
                      </a:r>
                      <a:r>
                        <a:rPr lang="sk-SK" sz="14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Dobré usporiadanie</a:t>
                      </a:r>
                      <a:r>
                        <a:rPr lang="sk-SK" sz="1400" b="0" i="0" u="none" strike="noStrike" kern="1200" baseline="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informácií na stránke</a:t>
                      </a:r>
                      <a:r>
                        <a:rPr lang="sk-SK" sz="14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Práca na uspokojivej úrovni.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Práca estetická, prehľadná,</a:t>
                      </a:r>
                      <a:r>
                        <a:rPr lang="sk-SK" sz="1400" b="0" i="0" u="none" strike="noStrike" kern="1200" baseline="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motivujúca k tomu, aby sme sa s ňou oboznámili. </a:t>
                      </a:r>
                      <a:endParaRPr lang="sk-SK" sz="1400" b="0" i="0" u="none" strike="noStrike" kern="1200" noProof="0" dirty="0"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Dobré, tvorivé usporiadanie informácií na stránke. Pekná</a:t>
                      </a:r>
                      <a:r>
                        <a:rPr lang="sk-SK" sz="1400" b="0" i="0" u="none" strike="noStrike" kern="1200" baseline="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grafika (nákresy, obrázky)</a:t>
                      </a:r>
                      <a:r>
                        <a:rPr lang="sk-SK" sz="14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6507"/>
            <a:ext cx="1516614" cy="136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216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Joanna\Desktop\webquest\Pogoda - Wolne videa na Pixabay_pliki\621174728_640x3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HODNOTENIE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9063971"/>
              </p:ext>
            </p:extLst>
          </p:nvPr>
        </p:nvGraphicFramePr>
        <p:xfrm>
          <a:off x="467544" y="1412776"/>
          <a:ext cx="8229600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800" b="0" i="0" u="none" strike="noStrike" kern="1200" noProof="0" dirty="0">
                          <a:solidFill>
                            <a:schemeClr val="bg1"/>
                          </a:solidFill>
                          <a:latin typeface="Baskerville Old Face" panose="02020602080505020303" pitchFamily="18" charset="0"/>
                          <a:ea typeface="Lucida Sans Unicode" pitchFamily="2"/>
                          <a:cs typeface="Mangal" pitchFamily="2"/>
                        </a:rPr>
                        <a:t>Počet bodov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800" b="0" i="0" u="none" strike="noStrike" kern="1200" noProof="0" dirty="0">
                          <a:solidFill>
                            <a:schemeClr val="bg1"/>
                          </a:solidFill>
                          <a:latin typeface="Baskerville Old Face" panose="02020602080505020303" pitchFamily="18" charset="0"/>
                          <a:ea typeface="Lucida Sans Unicode" pitchFamily="2"/>
                          <a:cs typeface="Mangal" pitchFamily="2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800" b="0" i="0" u="none" strike="noStrike" kern="1200" noProof="0" dirty="0">
                          <a:solidFill>
                            <a:schemeClr val="bg1"/>
                          </a:solidFill>
                          <a:latin typeface="Baskerville Old Face" panose="02020602080505020303" pitchFamily="18" charset="0"/>
                          <a:ea typeface="Lucida Sans Unicode" pitchFamily="2"/>
                          <a:cs typeface="Mangal" pitchFamily="2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800" b="0" i="0" u="none" strike="noStrike" kern="1200" noProof="0" dirty="0">
                          <a:solidFill>
                            <a:schemeClr val="bg1"/>
                          </a:solidFill>
                          <a:latin typeface="Baskerville Old Face" panose="02020602080505020303" pitchFamily="18" charset="0"/>
                          <a:ea typeface="Lucida Sans Unicode" pitchFamily="2"/>
                          <a:cs typeface="Mangal" pitchFamily="2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rgbClr val="7030A0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Zaangažovanie</a:t>
                      </a:r>
                      <a:r>
                        <a:rPr lang="sk-SK" sz="1400" b="0" i="0" u="none" strike="noStrike" kern="1200" baseline="0" noProof="0" dirty="0">
                          <a:solidFill>
                            <a:srgbClr val="7030A0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skupiny a schopnosť spolupráce</a:t>
                      </a:r>
                      <a:endParaRPr lang="sk-SK" sz="1400" b="0" i="0" u="none" strike="noStrike" kern="1200" noProof="0" dirty="0">
                        <a:solidFill>
                          <a:srgbClr val="7030A0"/>
                        </a:solidFill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Chýbajúce zaangažovanie všetkých členov</a:t>
                      </a:r>
                      <a:r>
                        <a:rPr lang="sk-SK" sz="1400" b="0" i="0" u="none" strike="noStrike" kern="1200" baseline="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skupiny. Slabá spolupráca</a:t>
                      </a:r>
                      <a:endParaRPr lang="sk-SK" sz="1400" b="0" i="0" u="none" strike="noStrike" kern="1200" noProof="0" dirty="0"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Dobré zaangažovanie všetkých členov skupiny. Schopnosť spolupráce na uspokojivej úrovni.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Úplne pracovné zaangažovanie všetkých členov skupiny. Vzájomné motivovanie sa do práce. Skupinová</a:t>
                      </a:r>
                      <a:r>
                        <a:rPr lang="sk-SK" sz="1400" b="0" i="0" u="none" strike="noStrike" kern="1200" baseline="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spolupráca na vysokej úrovni</a:t>
                      </a:r>
                      <a:r>
                        <a:rPr lang="sk-SK" sz="14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rgbClr val="7030A0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Prezentácia pripravovanej</a:t>
                      </a:r>
                      <a:r>
                        <a:rPr lang="sk-SK" sz="1400" b="0" i="0" u="none" strike="noStrike" kern="1200" baseline="0" noProof="0" dirty="0">
                          <a:solidFill>
                            <a:srgbClr val="7030A0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práce a zhromažďovanie informácií</a:t>
                      </a:r>
                      <a:endParaRPr lang="sk-SK" sz="1400" b="0" i="0" u="none" strike="noStrike" kern="1200" noProof="0" dirty="0">
                        <a:solidFill>
                          <a:srgbClr val="7030A0"/>
                        </a:solidFill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Prezentácia</a:t>
                      </a:r>
                      <a:r>
                        <a:rPr lang="sk-SK" sz="1400" b="0" i="0" u="none" strike="noStrike" kern="1200" baseline="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len čítaná</a:t>
                      </a:r>
                      <a:r>
                        <a:rPr lang="sk-SK" sz="14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Chýbajú odpovede</a:t>
                      </a:r>
                      <a:r>
                        <a:rPr lang="sk-SK" sz="1400" b="0" i="0" u="none" strike="noStrike" kern="1200" baseline="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na otázky učiteľa a otázky iných žiakov</a:t>
                      </a:r>
                      <a:r>
                        <a:rPr lang="sk-SK" sz="14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Prezentácia čiastočne čítaná a čiastočne</a:t>
                      </a:r>
                      <a:r>
                        <a:rPr lang="sk-SK" sz="1400" b="0" i="0" u="none" strike="noStrike" kern="1200" baseline="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hovorená spamäti</a:t>
                      </a:r>
                      <a:r>
                        <a:rPr lang="sk-SK" sz="14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Chýbajú uspokojivé odpovede na otázky učiteľa a iných</a:t>
                      </a:r>
                      <a:r>
                        <a:rPr lang="sk-SK" sz="1400" b="0" i="0" u="none" strike="noStrike" kern="1200" baseline="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žiakov</a:t>
                      </a:r>
                      <a:r>
                        <a:rPr lang="sk-SK" sz="14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Dobrá prezentácia</a:t>
                      </a:r>
                      <a:r>
                        <a:rPr lang="sk-SK" sz="1400" b="0" i="0" u="none" strike="noStrike" kern="1200" baseline="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a práca hovorená spamäti</a:t>
                      </a:r>
                      <a:r>
                        <a:rPr lang="sk-SK" sz="1400" b="0" i="0" u="none" strike="noStrike" kern="1200" noProof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Správne odpovede na otázky učiteľa a iných žiakov. Ambiciózny prístup k prezentácií.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0"/>
            <a:ext cx="1516614" cy="136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266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Joanna\Desktop\webquest\Pogoda - Wolne videa na Pixabay_pliki\621174728_640x3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0538"/>
            <a:ext cx="9180512" cy="687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/>
              <a:t>	HODNOTENIE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5593280"/>
              </p:ext>
            </p:extLst>
          </p:nvPr>
        </p:nvGraphicFramePr>
        <p:xfrm>
          <a:off x="438944" y="2420888"/>
          <a:ext cx="8229600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BODY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HODNOTENIE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Garamond" panose="02020404030301010803" pitchFamily="18" charset="0"/>
                        </a:rPr>
                        <a:t>&lt;4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noProof="0" dirty="0">
                          <a:latin typeface="Garamond" panose="02020404030301010803" pitchFamily="18" charset="0"/>
                        </a:rPr>
                        <a:t>nedostatočný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Garamond" panose="02020404030301010803" pitchFamily="18" charset="0"/>
                        </a:rPr>
                        <a:t>4-5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noProof="0" dirty="0">
                          <a:latin typeface="Garamond" panose="02020404030301010803" pitchFamily="18" charset="0"/>
                        </a:rPr>
                        <a:t>prípustný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Garamond" panose="02020404030301010803" pitchFamily="18" charset="0"/>
                        </a:rPr>
                        <a:t>6-7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noProof="0" dirty="0">
                          <a:latin typeface="Garamond" panose="02020404030301010803" pitchFamily="18" charset="0"/>
                        </a:rPr>
                        <a:t>dostatočný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Garamond" panose="02020404030301010803" pitchFamily="18" charset="0"/>
                        </a:rPr>
                        <a:t>8-9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noProof="0" dirty="0">
                          <a:latin typeface="Garamond" panose="02020404030301010803" pitchFamily="18" charset="0"/>
                        </a:rPr>
                        <a:t>dobrý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Garamond" panose="02020404030301010803" pitchFamily="18" charset="0"/>
                        </a:rPr>
                        <a:t>10-11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noProof="0" dirty="0">
                          <a:latin typeface="Garamond" panose="02020404030301010803" pitchFamily="18" charset="0"/>
                        </a:rPr>
                        <a:t>veľmi dobrý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Garamond" panose="02020404030301010803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noProof="0" dirty="0">
                          <a:latin typeface="Garamond" panose="02020404030301010803" pitchFamily="18" charset="0"/>
                        </a:rPr>
                        <a:t>výborný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04664"/>
            <a:ext cx="1558479" cy="157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27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FF00"/>
                </a:solidFill>
              </a:rPr>
              <a:t>OBSAH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35696" y="1600200"/>
            <a:ext cx="6851104" cy="4525963"/>
          </a:xfrm>
        </p:spPr>
        <p:txBody>
          <a:bodyPr/>
          <a:lstStyle/>
          <a:p>
            <a:r>
              <a:rPr lang="pl-PL" dirty="0">
                <a:solidFill>
                  <a:srgbClr val="FFFF00"/>
                </a:solidFill>
              </a:rPr>
              <a:t>1. </a:t>
            </a:r>
            <a:r>
              <a:rPr lang="sk-SK" dirty="0">
                <a:solidFill>
                  <a:srgbClr val="FFFF00"/>
                </a:solidFill>
              </a:rPr>
              <a:t>Úvod</a:t>
            </a:r>
          </a:p>
          <a:p>
            <a:r>
              <a:rPr lang="sk-SK" dirty="0">
                <a:solidFill>
                  <a:srgbClr val="FFFF00"/>
                </a:solidFill>
              </a:rPr>
              <a:t>2. Úlohy</a:t>
            </a:r>
          </a:p>
          <a:p>
            <a:r>
              <a:rPr lang="sk-SK" dirty="0">
                <a:solidFill>
                  <a:srgbClr val="FFFF00"/>
                </a:solidFill>
              </a:rPr>
              <a:t>3. Proces</a:t>
            </a:r>
          </a:p>
          <a:p>
            <a:r>
              <a:rPr lang="sk-SK" dirty="0">
                <a:solidFill>
                  <a:srgbClr val="FFFF00"/>
                </a:solidFill>
              </a:rPr>
              <a:t>4. Zdroje</a:t>
            </a:r>
          </a:p>
          <a:p>
            <a:r>
              <a:rPr lang="sk-SK" dirty="0">
                <a:solidFill>
                  <a:srgbClr val="FFFF00"/>
                </a:solidFill>
              </a:rPr>
              <a:t>5. Hodnotenie</a:t>
            </a:r>
          </a:p>
          <a:p>
            <a:r>
              <a:rPr lang="sk-SK" dirty="0">
                <a:solidFill>
                  <a:srgbClr val="FFFF00"/>
                </a:solidFill>
              </a:rPr>
              <a:t>6. Záver</a:t>
            </a:r>
          </a:p>
          <a:p>
            <a:r>
              <a:rPr lang="sk-SK" dirty="0">
                <a:solidFill>
                  <a:srgbClr val="FFFF00"/>
                </a:solidFill>
              </a:rPr>
              <a:t>7. Poradca pre učiteľa</a:t>
            </a:r>
          </a:p>
          <a:p>
            <a:pPr marL="0" indent="0">
              <a:buNone/>
            </a:pPr>
            <a:endParaRPr lang="pl-P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784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Joanna\Desktop\webquest\Pogoda - Wolne videa na Pixabay_pliki\624798491_640x3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7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ZÁVER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lvl="0" indent="0" algn="ctr">
              <a:lnSpc>
                <a:spcPct val="80000"/>
              </a:lnSpc>
              <a:buNone/>
            </a:pPr>
            <a:r>
              <a:rPr lang="sk-SK" sz="4400" b="1" dirty="0"/>
              <a:t>Čo ste získali týmto projektom?</a:t>
            </a:r>
          </a:p>
          <a:p>
            <a:pPr marL="0" lvl="0" indent="0">
              <a:lnSpc>
                <a:spcPct val="80000"/>
              </a:lnSpc>
              <a:buNone/>
            </a:pPr>
            <a:endParaRPr lang="sk-SK" b="1" dirty="0"/>
          </a:p>
          <a:p>
            <a:pPr algn="just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sk-SK" sz="3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Presvedčili ste sa, že získavanie nových vedomostí môže byť zaujímavé a učiť sa možno nie len zo zošita alebo učebnice.</a:t>
            </a:r>
          </a:p>
          <a:p>
            <a:pPr algn="just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sk-SK" sz="3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Dozvedeli ste sa, čo sa naozaj skrýva pod pojmom POČASIE. </a:t>
            </a:r>
          </a:p>
          <a:p>
            <a:pPr algn="just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sk-SK" sz="3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Viete už, že počasie je vždy, len môže byť „škaredé”, nakoľko prší, silno fúka alebo môže byť „pekné”, keď svieti slnko a je teplo. </a:t>
            </a:r>
          </a:p>
          <a:p>
            <a:pPr algn="just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sk-SK" sz="3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Poznáte už zložky počasia a viete čo znamenajú, rozumiete už informáciám, ktoré sú uvádzané v predpovedi počasia.</a:t>
            </a:r>
          </a:p>
          <a:p>
            <a:pPr lvl="0" algn="just">
              <a:lnSpc>
                <a:spcPct val="90000"/>
              </a:lnSpc>
              <a:buAutoNum type="arabicPeriod"/>
            </a:pPr>
            <a:r>
              <a:rPr lang="sk-SK" sz="3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Naučili ste sa využívať internet, ako zdroj informácií.</a:t>
            </a:r>
          </a:p>
          <a:p>
            <a:pPr lvl="0" algn="just">
              <a:lnSpc>
                <a:spcPct val="90000"/>
              </a:lnSpc>
              <a:buAutoNum type="arabicPeriod"/>
            </a:pPr>
            <a:r>
              <a:rPr lang="sk-SK" sz="3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Naučili ste sa praktickým spôsobom využívať informácie z internetových stránok.</a:t>
            </a:r>
          </a:p>
          <a:p>
            <a:pPr algn="just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sk-SK" sz="3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Naučili ste sa umeniu deliť sa so svojimi informáciami s inými.</a:t>
            </a:r>
          </a:p>
          <a:p>
            <a:pPr lvl="0" algn="just">
              <a:lnSpc>
                <a:spcPct val="90000"/>
              </a:lnSpc>
              <a:buAutoNum type="arabicPeriod"/>
            </a:pPr>
            <a:r>
              <a:rPr lang="sk-SK" sz="3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Naučili ste sa spolupracovať v skupine.</a:t>
            </a:r>
          </a:p>
          <a:p>
            <a:pPr lvl="0" algn="just">
              <a:lnSpc>
                <a:spcPct val="90000"/>
              </a:lnSpc>
              <a:buAutoNum type="arabicPeriod"/>
            </a:pPr>
            <a:r>
              <a:rPr lang="sk-SK" sz="3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Vyskúšali ste si zručnosť spolupráce v skupine a v celom tíme;</a:t>
            </a:r>
          </a:p>
          <a:p>
            <a:pPr lvl="0" algn="just">
              <a:lnSpc>
                <a:spcPct val="90000"/>
              </a:lnSpc>
              <a:buAutoNum type="arabicPeriod"/>
            </a:pPr>
            <a:r>
              <a:rPr lang="sk-SK" sz="3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Vaša individuálna a skupinová práca napomohla k vzniku plagátu o počasí a jeho zložkách. Môže slúžiť iným na získavanie informácií o tejto téme.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pl-PL" dirty="0"/>
          </a:p>
          <a:p>
            <a:pPr algn="just">
              <a:lnSpc>
                <a:spcPct val="90000"/>
              </a:lnSpc>
              <a:buFont typeface="Arial" panose="020B0604020202020204" pitchFamily="34" charset="0"/>
              <a:buAutoNum type="arabicPeriod"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27634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Joanna\Desktop\webquest\Pogoda - Wolne videa na Pixabay_pliki\550483363_640x3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0538"/>
            <a:ext cx="9180512" cy="687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PORADCA PRE UČITEĽA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sk-SK" dirty="0">
                <a:latin typeface="Trebuchet MS" pitchFamily="34"/>
              </a:rPr>
              <a:t>Učiteľ by mal dôkladne preanalyzovať obsah </a:t>
            </a:r>
            <a:r>
              <a:rPr lang="pl-PL" dirty="0">
                <a:latin typeface="Trebuchet MS" pitchFamily="34"/>
              </a:rPr>
              <a:t>Web Questu </a:t>
            </a:r>
            <a:r>
              <a:rPr lang="sk-SK" dirty="0">
                <a:latin typeface="Trebuchet MS" pitchFamily="34"/>
              </a:rPr>
              <a:t>spolu so žiakmi, až kým ho žiaci nepochopia. Mal by im pomáhať, radiť, objasňovať a nie dávať hotové riešenia. Táto metóda je vhodnou formou na učenie sa samostatnosti.</a:t>
            </a:r>
          </a:p>
          <a:p>
            <a:pPr lvl="0"/>
            <a:r>
              <a:rPr lang="sk-SK" dirty="0">
                <a:latin typeface="Trebuchet MS" pitchFamily="34"/>
              </a:rPr>
              <a:t>Učiteľ by mal oboznámiť žiakov so zásadami bezpečného využívania internetu</a:t>
            </a:r>
            <a:r>
              <a:rPr lang="sk-SK" dirty="0"/>
              <a:t>. Učiteľ by si mal pozrieť internetové zdroje a pomôcť ich žiakom pochopiť.</a:t>
            </a:r>
          </a:p>
          <a:p>
            <a:pPr lvl="0"/>
            <a:r>
              <a:rPr lang="sk-SK" dirty="0"/>
              <a:t>Učiteľ by mal pripraviť kartičky s otázkami na vypracovanie pre každú skupinu a usmerneniami súvisiacimi s prácou.</a:t>
            </a:r>
          </a:p>
          <a:p>
            <a:r>
              <a:rPr lang="sk-SK" dirty="0">
                <a:latin typeface="Trebuchet MS" pitchFamily="34"/>
              </a:rPr>
              <a:t>Trieda by mala byť rozdelená do skupín s ohľadom na poznávacie možnosti žiakov, ich zručnosti, záujmy, tak aby boli rovnomerne rozdelené sily v jednotlivých skupinách.</a:t>
            </a:r>
          </a:p>
          <a:p>
            <a:pPr lvl="0"/>
            <a:endParaRPr lang="pl-PL" dirty="0">
              <a:latin typeface="Trebuchet MS" pitchFamily="34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5359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Joanna\Desktop\webquest\Pogoda - Wolne videa na Pixabay_pliki\550483363_640x3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09120"/>
            <a:ext cx="2075468" cy="155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1628800"/>
            <a:ext cx="5544616" cy="926976"/>
          </a:xfrm>
        </p:spPr>
        <p:txBody>
          <a:bodyPr>
            <a:normAutofit/>
          </a:bodyPr>
          <a:lstStyle/>
          <a:p>
            <a:r>
              <a:rPr lang="pl-PL" sz="3200" b="1" dirty="0"/>
              <a:t>PORADCA PRE UČITEĽA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2576045"/>
            <a:ext cx="6491064" cy="3633267"/>
          </a:xfrm>
        </p:spPr>
        <p:txBody>
          <a:bodyPr>
            <a:normAutofit fontScale="55000" lnSpcReduction="20000"/>
          </a:bodyPr>
          <a:lstStyle/>
          <a:p>
            <a:r>
              <a:rPr lang="sk-SK" dirty="0"/>
              <a:t>Na projekt možno určiť od dvoch do troch hodín– v závislosti od možností a potrieb žiakov. Čas jeho realizácie predstavuje tri týždne.</a:t>
            </a:r>
          </a:p>
          <a:p>
            <a:pPr lvl="0"/>
            <a:r>
              <a:rPr lang="sk-SK" dirty="0">
                <a:latin typeface="Trebuchet MS" pitchFamily="34"/>
              </a:rPr>
              <a:t>Možno tiež urobiť anonymné hodnotenie danej skupiny žiakmi inej skupiny.</a:t>
            </a:r>
          </a:p>
          <a:p>
            <a:pPr lvl="0"/>
            <a:r>
              <a:rPr lang="sk-SK" dirty="0">
                <a:latin typeface="Trebuchet MS" pitchFamily="34"/>
              </a:rPr>
              <a:t>Plagát, ktorý vznikol môže slúžiť ako didaktický materiál na hodiny zemepisu.</a:t>
            </a:r>
          </a:p>
          <a:p>
            <a:pPr lvl="0"/>
            <a:r>
              <a:rPr lang="sk-SK" dirty="0">
                <a:latin typeface="Trebuchet MS" pitchFamily="34"/>
              </a:rPr>
              <a:t>Výsledky práce možno využiť aj na prezentačné hodiny v iných triedach, ktoré budú robiť žiaci, ktorí projekt pripravili (keď to schopnosti žiakov umožňujú)</a:t>
            </a:r>
          </a:p>
          <a:p>
            <a:pPr lvl="0"/>
            <a:r>
              <a:rPr lang="sk-SK" dirty="0">
                <a:latin typeface="Trebuchet MS" pitchFamily="34"/>
              </a:rPr>
              <a:t>Projekt možno obohatiť doplnkovými úlohami:</a:t>
            </a:r>
          </a:p>
          <a:p>
            <a:pPr lvl="0">
              <a:buFontTx/>
              <a:buChar char="-"/>
            </a:pPr>
            <a:r>
              <a:rPr lang="sk-SK" dirty="0">
                <a:latin typeface="Trebuchet MS" pitchFamily="34"/>
              </a:rPr>
              <a:t>Výroba zrážkomera</a:t>
            </a:r>
          </a:p>
          <a:p>
            <a:pPr lvl="0">
              <a:buFontTx/>
              <a:buChar char="-"/>
            </a:pPr>
            <a:r>
              <a:rPr lang="sk-SK" dirty="0">
                <a:latin typeface="Trebuchet MS" pitchFamily="34"/>
              </a:rPr>
              <a:t>Výroba anemometra</a:t>
            </a:r>
          </a:p>
          <a:p>
            <a:pPr lvl="0">
              <a:buFontTx/>
              <a:buChar char="-"/>
            </a:pPr>
            <a:r>
              <a:rPr lang="sk-SK" dirty="0">
                <a:latin typeface="Trebuchet MS" pitchFamily="34"/>
              </a:rPr>
              <a:t>Príprava vzoru tabuľky na sledovanie počasia.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C145C981-88AD-4C71-A8C8-3CA9498E24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7723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2" y="6249013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660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ÚVOD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k-SK" dirty="0">
                <a:solidFill>
                  <a:srgbClr val="C00000"/>
                </a:solidFill>
                <a:latin typeface="Baskerville Old Face" panose="02020602080505020303" pitchFamily="18" charset="0"/>
              </a:rPr>
              <a:t>Milí žiaci!</a:t>
            </a:r>
          </a:p>
          <a:p>
            <a:pPr marL="0" indent="0">
              <a:buNone/>
            </a:pPr>
            <a:r>
              <a:rPr lang="sk-SK" dirty="0">
                <a:solidFill>
                  <a:srgbClr val="C00000"/>
                </a:solidFill>
                <a:latin typeface="Baskerville Old Face" panose="02020602080505020303" pitchFamily="18" charset="0"/>
              </a:rPr>
              <a:t>ako často, koľkokrát počas mesiaca sa pýtate: </a:t>
            </a:r>
          </a:p>
          <a:p>
            <a:pPr marL="0" indent="0" algn="ctr">
              <a:buNone/>
            </a:pPr>
            <a:r>
              <a:rPr lang="sk-SK" dirty="0">
                <a:solidFill>
                  <a:schemeClr val="accent4"/>
                </a:solidFill>
                <a:latin typeface="Baskerville Old Face" panose="02020602080505020303" pitchFamily="18" charset="0"/>
              </a:rPr>
              <a:t>„Aké bude počasie”?</a:t>
            </a:r>
          </a:p>
          <a:p>
            <a:pPr marL="0" indent="0">
              <a:buNone/>
            </a:pPr>
            <a:r>
              <a:rPr lang="sk-SK" dirty="0">
                <a:solidFill>
                  <a:srgbClr val="C00000"/>
                </a:solidFill>
                <a:latin typeface="Baskerville Old Face" panose="02020602080505020303" pitchFamily="18" charset="0"/>
              </a:rPr>
              <a:t>Stáva sa Vám, že sa sťažujete:</a:t>
            </a:r>
          </a:p>
          <a:p>
            <a:pPr marL="0" indent="0" algn="ctr">
              <a:buNone/>
            </a:pPr>
            <a:r>
              <a:rPr lang="sk-SK" dirty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sk-SK" dirty="0">
                <a:solidFill>
                  <a:schemeClr val="accent3">
                    <a:lumMod val="75000"/>
                  </a:schemeClr>
                </a:solidFill>
                <a:latin typeface="Baskerville Old Face" panose="02020602080505020303" pitchFamily="18" charset="0"/>
              </a:rPr>
              <a:t>„Dnes je hrozné počasie!” Ako je dnes zima!” „Strašné počasie!” ?</a:t>
            </a:r>
          </a:p>
          <a:p>
            <a:pPr marL="0" indent="0">
              <a:buNone/>
            </a:pPr>
            <a:r>
              <a:rPr lang="sk-SK" dirty="0">
                <a:solidFill>
                  <a:srgbClr val="C00000"/>
                </a:solidFill>
                <a:latin typeface="Baskerville Old Face" panose="02020602080505020303" pitchFamily="18" charset="0"/>
              </a:rPr>
              <a:t>Určite viac obľubujete radostné tvrdenia: </a:t>
            </a:r>
          </a:p>
          <a:p>
            <a:pPr marL="0" indent="0" algn="ctr">
              <a:buNone/>
            </a:pPr>
            <a:r>
              <a:rPr lang="sk-SK" dirty="0">
                <a:solidFill>
                  <a:srgbClr val="FFFF00"/>
                </a:solidFill>
                <a:latin typeface="Baskerville Old Face" panose="02020602080505020303" pitchFamily="18" charset="0"/>
              </a:rPr>
              <a:t>„Aké je dnes pekné počasie!”,</a:t>
            </a:r>
            <a:br>
              <a:rPr lang="sk-SK" dirty="0">
                <a:solidFill>
                  <a:srgbClr val="FFFF00"/>
                </a:solidFill>
                <a:latin typeface="Baskerville Old Face" panose="02020602080505020303" pitchFamily="18" charset="0"/>
              </a:rPr>
            </a:br>
            <a:r>
              <a:rPr lang="sk-SK" dirty="0">
                <a:solidFill>
                  <a:srgbClr val="FFFF00"/>
                </a:solidFill>
                <a:latin typeface="Baskerville Old Face" panose="02020602080505020303" pitchFamily="18" charset="0"/>
              </a:rPr>
              <a:t>„Zajtra nám bude priať počasie!” (čiže bude pekné počasie)</a:t>
            </a:r>
          </a:p>
          <a:p>
            <a:pPr marL="0" indent="0" algn="ctr">
              <a:buNone/>
            </a:pPr>
            <a:endParaRPr lang="sk-SK" dirty="0">
              <a:solidFill>
                <a:srgbClr val="FFFF00"/>
              </a:solidFill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  <a:latin typeface="Baskerville Old Face" panose="02020602080505020303" pitchFamily="18" charset="0"/>
              </a:rPr>
              <a:t>Viete Vy vôbec, čo sa skrýva pod pojmom POČASIE?! </a:t>
            </a:r>
          </a:p>
          <a:p>
            <a:pPr marL="0" indent="0">
              <a:buNone/>
            </a:pPr>
            <a:endParaRPr lang="sk-SK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  <a:latin typeface="Baskerville Old Face" panose="02020602080505020303" pitchFamily="18" charset="0"/>
              </a:rPr>
              <a:t>Dnes Vám chcem navrhnúť, aby ste si sami skúsili zodpovedať na otázku, čo je </a:t>
            </a:r>
            <a:r>
              <a:rPr lang="sk-SK" u="sng" dirty="0">
                <a:solidFill>
                  <a:schemeClr val="bg1"/>
                </a:solidFill>
                <a:latin typeface="Baskerville Old Face" panose="02020602080505020303" pitchFamily="18" charset="0"/>
              </a:rPr>
              <a:t>POČASIE  a z čoho sa skladá</a:t>
            </a:r>
            <a:r>
              <a:rPr lang="sk-SK" dirty="0">
                <a:solidFill>
                  <a:schemeClr val="bg1"/>
                </a:solidFill>
                <a:latin typeface="Baskerville Old Face" panose="02020602080505020303" pitchFamily="18" charset="0"/>
              </a:rPr>
              <a:t>.</a:t>
            </a:r>
          </a:p>
          <a:p>
            <a:pPr marL="0" indent="0">
              <a:buNone/>
            </a:pPr>
            <a:endParaRPr lang="sk-SK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sk-SK" dirty="0">
                <a:solidFill>
                  <a:srgbClr val="C00000"/>
                </a:solidFill>
                <a:latin typeface="Baskerville Old Face" panose="02020602080505020303" pitchFamily="18" charset="0"/>
              </a:rPr>
              <a:t>Veľa úspechov</a:t>
            </a:r>
            <a:r>
              <a:rPr lang="sk-SK" dirty="0">
                <a:solidFill>
                  <a:srgbClr val="C00000"/>
                </a:solidFill>
                <a:latin typeface="Baskerville Old Face" panose="02020602080505020303" pitchFamily="18" charset="0"/>
                <a:sym typeface="Wingdings" panose="05000000000000000000" pitchFamily="2" charset="2"/>
              </a:rPr>
              <a:t></a:t>
            </a:r>
            <a:endParaRPr lang="sk-SK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42122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anna\Desktop\webquest\Pogoda - Wolne videa na Pixabay_pliki\621174728_640x3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0538"/>
            <a:ext cx="9180512" cy="687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ÚLOHA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Vašou úlohou bude pripraviť plagát skladajúci sa zo 6 častí. Každá z nich bude predstavovať jednu zložku počasia.</a:t>
            </a:r>
          </a:p>
          <a:p>
            <a:r>
              <a:rPr lang="sk-SK" dirty="0"/>
              <a:t>Budete pracovať v troch skupinách.</a:t>
            </a:r>
          </a:p>
          <a:p>
            <a:r>
              <a:rPr lang="sk-SK" dirty="0"/>
              <a:t>Každá skupina pripraví jednu časť tabuľky, na ktorej umiestnite ilustrácie predstavujúce danú zložku počasia a informácie o nej.</a:t>
            </a:r>
          </a:p>
          <a:p>
            <a:r>
              <a:rPr lang="sk-SK" dirty="0"/>
              <a:t>Na záver všetky časti zložíte ako puzzle do jedného celku a plagát zavesíte na nástenke, ktorá sa nachádza vedľa učebne biológie.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46725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anna\Desktop\webquest\Pogoda - Wolne videa na Pixabay_pliki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46"/>
            <a:ext cx="91702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lnSpc>
                <a:spcPct val="90000"/>
              </a:lnSpc>
              <a:buFont typeface="Calibri Light"/>
              <a:buAutoNum type="arabicPeriod"/>
            </a:pPr>
            <a:r>
              <a:rPr lang="sk-SK" dirty="0">
                <a:latin typeface="Trebuchet MS" panose="020B0603020202020204" pitchFamily="34" charset="0"/>
              </a:rPr>
              <a:t>V prvej pracovnej etape sa rozdelíte do skupín. Rozdelíte sa na tri skupiny: </a:t>
            </a:r>
          </a:p>
          <a:p>
            <a:pPr marL="457200" lvl="0" indent="-457200">
              <a:lnSpc>
                <a:spcPct val="90000"/>
              </a:lnSpc>
              <a:buFont typeface="Calibri Light"/>
              <a:buAutoNum type="arabicPeriod"/>
            </a:pPr>
            <a:endParaRPr lang="pl-PL" dirty="0">
              <a:latin typeface="Trebuchet MS" panose="020B0603020202020204" pitchFamily="34" charset="0"/>
            </a:endParaRPr>
          </a:p>
          <a:p>
            <a:pPr marL="0" lvl="0" indent="0">
              <a:lnSpc>
                <a:spcPct val="90000"/>
              </a:lnSpc>
              <a:buNone/>
            </a:pPr>
            <a:endParaRPr lang="pl-PL" dirty="0">
              <a:latin typeface="Trebuchet MS" panose="020B0603020202020204" pitchFamily="34" charset="0"/>
            </a:endParaRPr>
          </a:p>
          <a:p>
            <a:pPr marL="0" lvl="0" indent="0">
              <a:lnSpc>
                <a:spcPct val="90000"/>
              </a:lnSpc>
              <a:buNone/>
            </a:pPr>
            <a:endParaRPr lang="pl-PL" dirty="0">
              <a:solidFill>
                <a:srgbClr val="00B050"/>
              </a:solidFill>
            </a:endParaRPr>
          </a:p>
          <a:p>
            <a:endParaRPr lang="pl-PL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38373278"/>
              </p:ext>
            </p:extLst>
          </p:nvPr>
        </p:nvGraphicFramePr>
        <p:xfrm>
          <a:off x="1691680" y="2780928"/>
          <a:ext cx="5544616" cy="3055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719572" y="5998547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k-SK" dirty="0">
                <a:latin typeface="Trebuchet MS" panose="020B0603020202020204" pitchFamily="34" charset="0"/>
              </a:rPr>
              <a:t>V prípade potreby Vám učiteľ pomôže vybrať si skupinu</a:t>
            </a:r>
            <a:r>
              <a:rPr lang="pl-PL" dirty="0">
                <a:latin typeface="Trebuchet MS" panose="020B0603020202020204" pitchFamily="34" charset="0"/>
              </a:rPr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1679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Joanna\Desktop\webquest\Pogoda - Wolne videa na Pixabay_pliki\570397851_640x3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pl-PL" dirty="0">
                <a:latin typeface="Trebuchet MS" panose="020B0603020202020204" pitchFamily="34" charset="0"/>
              </a:rPr>
              <a:t>2. </a:t>
            </a:r>
            <a:r>
              <a:rPr lang="sk-SK" dirty="0">
                <a:latin typeface="Trebuchet MS" panose="020B0603020202020204" pitchFamily="34" charset="0"/>
              </a:rPr>
              <a:t>Každá skupina vypracuje otázku súvisiacu s týmto projektom. Budú to tiež úlohy, ktoré pripravia všetky skupiny spoločne.</a:t>
            </a:r>
          </a:p>
          <a:p>
            <a:pPr marL="0" lvl="0" indent="0">
              <a:lnSpc>
                <a:spcPct val="90000"/>
              </a:lnSpc>
              <a:buNone/>
            </a:pPr>
            <a:endParaRPr lang="sk-SK" dirty="0">
              <a:latin typeface="Trebuchet MS" panose="020B0603020202020204" pitchFamily="34" charset="0"/>
            </a:endParaRPr>
          </a:p>
          <a:p>
            <a:pPr marL="0" lvl="0" indent="0">
              <a:lnSpc>
                <a:spcPct val="90000"/>
              </a:lnSpc>
              <a:buNone/>
            </a:pPr>
            <a:r>
              <a:rPr lang="sk-SK" dirty="0">
                <a:latin typeface="Trebuchet MS" panose="020B0603020202020204" pitchFamily="34" charset="0"/>
              </a:rPr>
              <a:t>3.Teraz Vám dôkladne vysvetlím, čo bude Vašou úlohou, v závislosti o toho, do ktorej skupiny budete patriť.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2950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oanna\Desktop\webquest\Pogoda - Wolne videa na Pixabay_pliki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11" y="0"/>
            <a:ext cx="917331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573216"/>
          </a:xfrm>
        </p:spPr>
        <p:txBody>
          <a:bodyPr>
            <a:normAutofit fontScale="70000" lnSpcReduction="20000"/>
          </a:bodyPr>
          <a:lstStyle/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r>
              <a:rPr lang="sk-SK" dirty="0"/>
              <a:t>Vašou úlohou bude</a:t>
            </a:r>
          </a:p>
          <a:p>
            <a:pPr marL="514350" indent="-514350">
              <a:buAutoNum type="alphaLcParenR"/>
            </a:pPr>
            <a:r>
              <a:rPr lang="sk-SK" dirty="0"/>
              <a:t>Nájdenie odpovedí na otázku: ČO TO JE POČASIE? ČO TO JE PODNEBIE? ČO FORMUJE PODNEBIE?</a:t>
            </a:r>
          </a:p>
          <a:p>
            <a:pPr marL="514350" indent="-514350">
              <a:buAutoNum type="alphaLcParenR"/>
            </a:pPr>
            <a:r>
              <a:rPr lang="sk-SK" dirty="0"/>
              <a:t>Získanie informácií o TEPLOTE VZDUCHU a ATMOSFERICKOM TLAKU. Nájdite odpovede na tieto otázky:</a:t>
            </a:r>
          </a:p>
          <a:p>
            <a:pPr>
              <a:buFontTx/>
              <a:buChar char="-"/>
            </a:pPr>
            <a:r>
              <a:rPr lang="sk-SK" dirty="0"/>
              <a:t>Čo to je teplota?</a:t>
            </a:r>
          </a:p>
          <a:p>
            <a:pPr>
              <a:buFontTx/>
              <a:buChar char="-"/>
            </a:pPr>
            <a:r>
              <a:rPr lang="sk-SK" dirty="0"/>
              <a:t>O čom nám hovorí teplota?</a:t>
            </a:r>
          </a:p>
          <a:p>
            <a:pPr>
              <a:buFontTx/>
              <a:buChar char="-"/>
            </a:pPr>
            <a:r>
              <a:rPr lang="sk-SK" dirty="0"/>
              <a:t>Čo sú to horúčavy, mráz?</a:t>
            </a:r>
          </a:p>
          <a:p>
            <a:pPr>
              <a:buFontTx/>
              <a:buChar char="-"/>
            </a:pPr>
            <a:r>
              <a:rPr lang="sk-SK" dirty="0"/>
              <a:t>Akými zariadeniami sa meria teplota a v akých merných jednotkách sa teplota uvádza?</a:t>
            </a:r>
          </a:p>
          <a:p>
            <a:pPr>
              <a:buFontTx/>
              <a:buChar char="-"/>
            </a:pPr>
            <a:r>
              <a:rPr lang="sk-SK" dirty="0"/>
              <a:t>Čo je to atmosférický tlak?</a:t>
            </a:r>
          </a:p>
          <a:p>
            <a:pPr>
              <a:buFontTx/>
              <a:buChar char="-"/>
            </a:pPr>
            <a:r>
              <a:rPr lang="sk-SK" dirty="0"/>
              <a:t>Akým zariadením sa meria atmosférický tlak a v akých merných jednotkách sa uvádza?</a:t>
            </a:r>
          </a:p>
          <a:p>
            <a:pPr>
              <a:buFontTx/>
              <a:buChar char="-"/>
            </a:pPr>
            <a:endParaRPr lang="pl-PL" dirty="0"/>
          </a:p>
        </p:txBody>
      </p:sp>
      <p:grpSp>
        <p:nvGrpSpPr>
          <p:cNvPr id="4" name="Grupa 3"/>
          <p:cNvGrpSpPr/>
          <p:nvPr/>
        </p:nvGrpSpPr>
        <p:grpSpPr>
          <a:xfrm>
            <a:off x="2616728" y="1600200"/>
            <a:ext cx="3881231" cy="678960"/>
            <a:chOff x="249167" y="-33142"/>
            <a:chExt cx="3881231" cy="678960"/>
          </a:xfrm>
        </p:grpSpPr>
        <p:sp>
          <p:nvSpPr>
            <p:cNvPr id="5" name="Prostokąt zaokrąglony 4"/>
            <p:cNvSpPr/>
            <p:nvPr/>
          </p:nvSpPr>
          <p:spPr>
            <a:xfrm>
              <a:off x="249167" y="-33142"/>
              <a:ext cx="3881231" cy="67896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rostokąt 5"/>
            <p:cNvSpPr/>
            <p:nvPr/>
          </p:nvSpPr>
          <p:spPr>
            <a:xfrm>
              <a:off x="249167" y="33146"/>
              <a:ext cx="3814943" cy="6126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701" tIns="0" rIns="146701" bIns="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300" kern="1200" dirty="0">
                  <a:solidFill>
                    <a:schemeClr val="tx1"/>
                  </a:solidFill>
                </a:rPr>
                <a:t>1.SKUPINA - POZOROVATELIA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261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Joanna\Desktop\webquest\Pogoda - Wolne videa na Pixabay_pliki\646292946_640x3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0000"/>
                </a:solidFill>
              </a:rPr>
              <a:t>PROCES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12776"/>
            <a:ext cx="3907875" cy="701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ostokąt 3"/>
          <p:cNvSpPr/>
          <p:nvPr/>
        </p:nvSpPr>
        <p:spPr>
          <a:xfrm>
            <a:off x="3419872" y="1556792"/>
            <a:ext cx="3088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dirty="0"/>
              <a:t>2. SKUPINA - METEROLÓGOVIA</a:t>
            </a:r>
          </a:p>
        </p:txBody>
      </p:sp>
      <p:sp>
        <p:nvSpPr>
          <p:cNvPr id="8" name="Prostokąt 7"/>
          <p:cNvSpPr/>
          <p:nvPr/>
        </p:nvSpPr>
        <p:spPr>
          <a:xfrm>
            <a:off x="107504" y="2492896"/>
            <a:ext cx="8928992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500" dirty="0">
                <a:solidFill>
                  <a:srgbClr val="FF0000"/>
                </a:solidFill>
              </a:rPr>
              <a:t>Vašou úlohou bude</a:t>
            </a:r>
          </a:p>
          <a:p>
            <a:pPr marL="514350" indent="-514350">
              <a:buAutoNum type="alphaLcParenR"/>
            </a:pPr>
            <a:r>
              <a:rPr lang="sk-SK" sz="2500" dirty="0">
                <a:solidFill>
                  <a:srgbClr val="FF0000"/>
                </a:solidFill>
              </a:rPr>
              <a:t>Nájdenie odpovedí na otázky: ČO JE TO POČASIE?</a:t>
            </a:r>
            <a:r>
              <a:rPr lang="sk-SK" sz="2800" dirty="0"/>
              <a:t> </a:t>
            </a:r>
            <a:r>
              <a:rPr lang="sk-SK" sz="2800" dirty="0">
                <a:solidFill>
                  <a:srgbClr val="FF0000"/>
                </a:solidFill>
              </a:rPr>
              <a:t>ČO JE TO PODNEBIE? ČO FORMUJE PODNEBIE?</a:t>
            </a:r>
            <a:endParaRPr lang="sk-SK" sz="2500" dirty="0">
              <a:solidFill>
                <a:srgbClr val="FF0000"/>
              </a:solidFill>
            </a:endParaRPr>
          </a:p>
          <a:p>
            <a:pPr marL="514350" indent="-514350">
              <a:buAutoNum type="alphaLcParenR"/>
            </a:pPr>
            <a:r>
              <a:rPr lang="sk-SK" sz="2500" dirty="0">
                <a:solidFill>
                  <a:srgbClr val="FF0000"/>
                </a:solidFill>
              </a:rPr>
              <a:t>Nájdenie odpovedí týkajúcich sa ZRÁŽOK a ATMOSFERICKÝCH USADENÍN. Nájdenie odpovedí na otázky:</a:t>
            </a:r>
          </a:p>
          <a:p>
            <a:pPr>
              <a:buFontTx/>
              <a:buChar char="-"/>
            </a:pPr>
            <a:r>
              <a:rPr lang="sk-SK" sz="2500" dirty="0">
                <a:solidFill>
                  <a:srgbClr val="FF0000"/>
                </a:solidFill>
              </a:rPr>
              <a:t>Čo sú to zrážky?</a:t>
            </a:r>
          </a:p>
          <a:p>
            <a:pPr>
              <a:buFontTx/>
              <a:buChar char="-"/>
            </a:pPr>
            <a:r>
              <a:rPr lang="sk-SK" sz="2500" dirty="0">
                <a:solidFill>
                  <a:srgbClr val="FF0000"/>
                </a:solidFill>
              </a:rPr>
              <a:t>Čo to je: dážď, sneh, krúpy?</a:t>
            </a:r>
          </a:p>
          <a:p>
            <a:pPr>
              <a:buFontTx/>
              <a:buChar char="-"/>
            </a:pPr>
            <a:r>
              <a:rPr lang="sk-SK" sz="2500" dirty="0">
                <a:solidFill>
                  <a:srgbClr val="FF0000"/>
                </a:solidFill>
              </a:rPr>
              <a:t>Čo sú to usadeniny?</a:t>
            </a:r>
          </a:p>
          <a:p>
            <a:pPr>
              <a:buFontTx/>
              <a:buChar char="-"/>
            </a:pPr>
            <a:r>
              <a:rPr lang="sk-SK" sz="2500" dirty="0">
                <a:solidFill>
                  <a:srgbClr val="FF0000"/>
                </a:solidFill>
              </a:rPr>
              <a:t>Čim sú: rosa, inovať?</a:t>
            </a:r>
          </a:p>
          <a:p>
            <a:pPr>
              <a:buFontTx/>
              <a:buChar char="-"/>
            </a:pPr>
            <a:r>
              <a:rPr lang="sk-SK" sz="2500" dirty="0">
                <a:solidFill>
                  <a:srgbClr val="FF0000"/>
                </a:solidFill>
              </a:rPr>
              <a:t>Akými zariadeniami meriame dážď a v akých jednotkách sa uvádzajú atmosférické zrážky?</a:t>
            </a:r>
          </a:p>
        </p:txBody>
      </p:sp>
    </p:spTree>
    <p:extLst>
      <p:ext uri="{BB962C8B-B14F-4D97-AF65-F5344CB8AC3E}">
        <p14:creationId xmlns:p14="http://schemas.microsoft.com/office/powerpoint/2010/main" val="1691962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4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061" y="1184373"/>
            <a:ext cx="3907875" cy="701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3273566" y="1331476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3. SKUPINA – PRÍRODOVEDCI</a:t>
            </a:r>
          </a:p>
          <a:p>
            <a:pPr lvl="0"/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209954" y="1988840"/>
            <a:ext cx="88924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dirty="0"/>
              <a:t>Vašou úlohou bude:</a:t>
            </a:r>
          </a:p>
          <a:p>
            <a:pPr marL="514350" indent="-514350">
              <a:buAutoNum type="alphaLcParenR"/>
            </a:pPr>
            <a:r>
              <a:rPr lang="sk-SK" sz="2000" dirty="0"/>
              <a:t>Nájdenie odpovedí na otázku: ČO JE TO POČASIE? ČO JE TO PODNEBIE? ČO FORMUJTE PODNEBIE?</a:t>
            </a:r>
          </a:p>
          <a:p>
            <a:pPr marL="514350" indent="-514350">
              <a:buAutoNum type="alphaLcParenR"/>
            </a:pPr>
            <a:r>
              <a:rPr lang="sk-SK" sz="2000" dirty="0"/>
              <a:t>Získanie informácií týkajúce sa ZAMRAČENIA a SMERU RÝCHLOSTI VETRA. Nájdenie odpovedí na otázky:</a:t>
            </a:r>
          </a:p>
          <a:p>
            <a:pPr>
              <a:buFontTx/>
              <a:buChar char="-"/>
            </a:pPr>
            <a:r>
              <a:rPr lang="sk-SK" sz="2000" dirty="0"/>
              <a:t>Čo je to zamračenie oblohy?</a:t>
            </a:r>
          </a:p>
          <a:p>
            <a:pPr>
              <a:buFontTx/>
              <a:buChar char="-"/>
            </a:pPr>
            <a:r>
              <a:rPr lang="sk-SK" sz="2000" dirty="0"/>
              <a:t>Z čoho môžu byť vytvorené oblaky?</a:t>
            </a:r>
          </a:p>
          <a:p>
            <a:pPr>
              <a:buFontTx/>
              <a:buChar char="-"/>
            </a:pPr>
            <a:r>
              <a:rPr lang="sk-SK" sz="2000" dirty="0"/>
              <a:t>Čo sú to oblaky?</a:t>
            </a:r>
          </a:p>
          <a:p>
            <a:pPr>
              <a:buFontTx/>
              <a:buChar char="-"/>
            </a:pPr>
            <a:r>
              <a:rPr lang="sk-SK" sz="2000" dirty="0"/>
              <a:t>Čo môže vzniknúť z oblakov?</a:t>
            </a:r>
          </a:p>
          <a:p>
            <a:pPr>
              <a:buFontTx/>
              <a:buChar char="-"/>
            </a:pPr>
            <a:r>
              <a:rPr lang="sk-SK" sz="2000" dirty="0"/>
              <a:t>Čo je to vietor?</a:t>
            </a:r>
          </a:p>
          <a:p>
            <a:pPr>
              <a:buFontTx/>
              <a:buChar char="-"/>
            </a:pPr>
            <a:r>
              <a:rPr lang="sk-SK" sz="2000" dirty="0"/>
              <a:t>Aké druhy vetrov poznáme a odkiaľ pochádzajú ich názvy?</a:t>
            </a:r>
          </a:p>
          <a:p>
            <a:pPr>
              <a:buFontTx/>
              <a:buChar char="-"/>
            </a:pPr>
            <a:r>
              <a:rPr lang="sk-SK" sz="2000" dirty="0"/>
              <a:t>Ako sa delia vetry? (vymenujte vetry stále a sezónne, uveďte na aké vetry sa delia)</a:t>
            </a:r>
          </a:p>
          <a:p>
            <a:pPr>
              <a:buFontTx/>
              <a:buChar char="-"/>
            </a:pPr>
            <a:r>
              <a:rPr lang="sk-SK" sz="2000" dirty="0"/>
              <a:t>Akými zariadeniami sa vietor meria a v akých merných jednotkách sa uvádza: smer a rýchlosť vetra?</a:t>
            </a:r>
          </a:p>
        </p:txBody>
      </p:sp>
    </p:spTree>
    <p:extLst>
      <p:ext uri="{BB962C8B-B14F-4D97-AF65-F5344CB8AC3E}">
        <p14:creationId xmlns:p14="http://schemas.microsoft.com/office/powerpoint/2010/main" val="225503731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1440</Words>
  <Application>Microsoft Office PowerPoint</Application>
  <PresentationFormat>Pokaz na ekranie (4:3)</PresentationFormat>
  <Paragraphs>203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33" baseType="lpstr">
      <vt:lpstr>Arial</vt:lpstr>
      <vt:lpstr>Baskerville Old Face</vt:lpstr>
      <vt:lpstr>Calibri</vt:lpstr>
      <vt:lpstr>Calibri Light</vt:lpstr>
      <vt:lpstr>Ebrima</vt:lpstr>
      <vt:lpstr>Garamond</vt:lpstr>
      <vt:lpstr>Lucida Sans Unicode</vt:lpstr>
      <vt:lpstr>Mangal</vt:lpstr>
      <vt:lpstr>Trebuchet MS</vt:lpstr>
      <vt:lpstr>Wingdings</vt:lpstr>
      <vt:lpstr>Motyw pakietu Office</vt:lpstr>
      <vt:lpstr>POČASIE A JEHO ZLOŽKY</vt:lpstr>
      <vt:lpstr>OBSAH</vt:lpstr>
      <vt:lpstr>ÚVOD</vt:lpstr>
      <vt:lpstr>ÚLOHA</vt:lpstr>
      <vt:lpstr>PROCES</vt:lpstr>
      <vt:lpstr>PROCES</vt:lpstr>
      <vt:lpstr>PROCES</vt:lpstr>
      <vt:lpstr>PROCES</vt:lpstr>
      <vt:lpstr>PROCES</vt:lpstr>
      <vt:lpstr>PROCES</vt:lpstr>
      <vt:lpstr>PROCES</vt:lpstr>
      <vt:lpstr>PROCES</vt:lpstr>
      <vt:lpstr>PROCES</vt:lpstr>
      <vt:lpstr>ZDROJE</vt:lpstr>
      <vt:lpstr>ZDOJE</vt:lpstr>
      <vt:lpstr>ZDROJE</vt:lpstr>
      <vt:lpstr>HODNOTENIE</vt:lpstr>
      <vt:lpstr>HODNOTENIE</vt:lpstr>
      <vt:lpstr> HODNOTENIE</vt:lpstr>
      <vt:lpstr>ZÁVER</vt:lpstr>
      <vt:lpstr>PORADCA PRE UČITEĽA</vt:lpstr>
      <vt:lpstr>PORADCA PRE UČITEĽA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Wronka</dc:creator>
  <cp:lastModifiedBy>Anna Basta</cp:lastModifiedBy>
  <cp:revision>70</cp:revision>
  <dcterms:created xsi:type="dcterms:W3CDTF">2017-09-01T02:27:43Z</dcterms:created>
  <dcterms:modified xsi:type="dcterms:W3CDTF">2020-01-22T10:19:18Z</dcterms:modified>
</cp:coreProperties>
</file>