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81" r:id="rId4"/>
    <p:sldId id="257" r:id="rId5"/>
    <p:sldId id="260" r:id="rId6"/>
    <p:sldId id="262" r:id="rId7"/>
    <p:sldId id="263" r:id="rId8"/>
    <p:sldId id="261" r:id="rId9"/>
    <p:sldId id="267" r:id="rId10"/>
    <p:sldId id="270" r:id="rId11"/>
    <p:sldId id="271" r:id="rId12"/>
    <p:sldId id="272" r:id="rId13"/>
    <p:sldId id="269" r:id="rId14"/>
    <p:sldId id="273" r:id="rId15"/>
    <p:sldId id="275" r:id="rId16"/>
    <p:sldId id="276" r:id="rId17"/>
    <p:sldId id="258" r:id="rId18"/>
    <p:sldId id="265" r:id="rId19"/>
    <p:sldId id="279" r:id="rId20"/>
    <p:sldId id="280" r:id="rId21"/>
    <p:sldId id="266" r:id="rId22"/>
    <p:sldId id="277" r:id="rId23"/>
    <p:sldId id="268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ro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49BB3-2D7B-4330-AFEC-A8CC56BE06A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3D627-2715-4FA2-B2E0-BBC8E94AC1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6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tN4ns96ETc" TargetMode="External"/><Relationship Id="rId3" Type="http://schemas.openxmlformats.org/officeDocument/2006/relationships/hyperlink" Target="https://sk.wikipedia.org/wiki/Internetov%C3%A1_reklama" TargetMode="External"/><Relationship Id="rId7" Type="http://schemas.openxmlformats.org/officeDocument/2006/relationships/hyperlink" Target="https://www.youtube.com/watch?v=QBu6UyzPdHA" TargetMode="External"/><Relationship Id="rId2" Type="http://schemas.openxmlformats.org/officeDocument/2006/relationships/hyperlink" Target="https://sk.wikipedia.org/wiki/Reklam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ooks.google.pl/books?id=9A2tHoHbfDAC&amp;pg=PA105&amp;lpg=PA105&amp;dq=psychologia+reklama+sk&amp;source=bl&amp;ots=3nKBZ59GLB&amp;sig=ACfU3U0M1ysotBZH5khwysBykzBzsuaueA&amp;hl=pl&amp;sa=X&amp;ved=2ahUKEwiF-5mFi5fnAhWlolwKHSipA3IQ6AEwCXoECAkQAQ#v=onepage&amp;q&amp;f=false" TargetMode="External"/><Relationship Id="rId5" Type="http://schemas.openxmlformats.org/officeDocument/2006/relationships/hyperlink" Target="https://medialne.blog.etrend.sk/reklamy.html" TargetMode="External"/><Relationship Id="rId4" Type="http://schemas.openxmlformats.org/officeDocument/2006/relationships/hyperlink" Target="https://www.euroekonom.sk/marketing/reklama-a-media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470" y="2737659"/>
            <a:ext cx="7451177" cy="1560021"/>
          </a:xfrm>
        </p:spPr>
        <p:txBody>
          <a:bodyPr>
            <a:normAutofit/>
          </a:bodyPr>
          <a:lstStyle/>
          <a:p>
            <a:r>
              <a:rPr lang="pl-PL" sz="8800" b="1" dirty="0"/>
              <a:t>Reklama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4801" y="4509654"/>
            <a:ext cx="10947861" cy="1905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WEB QUEST URČENÝ PRE ŽIAKOV DRUHÉHO STUPŇA ZÁKLADNÝCH ŠKÔL S PORUCHAMI SLUCHU, AKO POMOC NA HODINÁCH NÁUKY O SPOLOČNOSTI.</a:t>
            </a:r>
          </a:p>
          <a:p>
            <a:r>
              <a:rPr lang="pl-PL" sz="2400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pl-PL" sz="2400" dirty="0" err="1">
                <a:solidFill>
                  <a:srgbClr val="FF0000"/>
                </a:solidFill>
              </a:rPr>
              <a:t>Pripravila</a:t>
            </a:r>
            <a:r>
              <a:rPr lang="pl-PL" sz="2400" dirty="0">
                <a:solidFill>
                  <a:srgbClr val="FF0000"/>
                </a:solidFill>
              </a:rPr>
              <a:t>: Barbara Bobro</a:t>
            </a:r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40" y1="61474" x2="8978" y2="73903"/>
                        <a14:foregroundMark x1="11300" y1="67435" x2="15093" y2="65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83" y="1948329"/>
            <a:ext cx="2134263" cy="293708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F8EA46A-AA5B-4074-A43C-F7C06EF20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94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3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899" y="609600"/>
            <a:ext cx="2951018" cy="820189"/>
          </a:xfrm>
        </p:spPr>
        <p:txBody>
          <a:bodyPr/>
          <a:lstStyle/>
          <a:p>
            <a:r>
              <a:rPr lang="pl-PL" b="1" dirty="0" err="1"/>
              <a:t>Úlohy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634" y="1330037"/>
            <a:ext cx="113219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Skupina č.2</a:t>
            </a:r>
          </a:p>
          <a:p>
            <a:r>
              <a:rPr lang="sk-SK" sz="2800" dirty="0"/>
              <a:t>Vašou úlohou bude pripraviť multimediálnu prezentáciu, ktorá bude obsahovať: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Základné druhy reklám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Výhody reklám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Každý člen skupiny pripojí fotografiu s jednou, ľubovoľne volenou, reklamou. Pokúste sa ich analyzovať s prihliadnutím na reklamný odkaz, slogan, psychologické pôsobenie a skupinu, ktorej je určená. Pozornosť venujte aj skrytým manipuláciám</a:t>
            </a:r>
            <a:r>
              <a:rPr lang="pl-PL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l-PL" sz="2800" dirty="0"/>
          </a:p>
          <a:p>
            <a:endParaRPr lang="pl-PL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8982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9956" y="418407"/>
            <a:ext cx="3699164" cy="961505"/>
          </a:xfrm>
        </p:spPr>
        <p:txBody>
          <a:bodyPr/>
          <a:lstStyle/>
          <a:p>
            <a:r>
              <a:rPr lang="pl-PL" b="1" dirty="0"/>
              <a:t>ÚLOHY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88423" y="1645920"/>
            <a:ext cx="118290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Druhá časť úlohy bude mať skupinový charakter. </a:t>
            </a:r>
          </a:p>
          <a:p>
            <a:endParaRPr lang="sk-SK" sz="2800" dirty="0"/>
          </a:p>
          <a:p>
            <a:pPr algn="ctr"/>
            <a:r>
              <a:rPr lang="sk-SK" sz="2800" dirty="0"/>
              <a:t>Vašou úlohou bude vytvoriť reklamný plagát školy, do ktorej chodíte. Počas jeho tvorby využite všetky doteraz získané informácie. Reklama by mala byť zrozumiteľná, bez manipulácií a nejasných informácií. Reklama môže byť vytvorená pomocou počítačovej grafiky (min. formát A4) alebo vo forme výtvarnej práce (min. formát A3). </a:t>
            </a:r>
          </a:p>
          <a:p>
            <a:pPr algn="ctr"/>
            <a:r>
              <a:rPr lang="sk-SK" sz="2800" dirty="0"/>
              <a:t>V svojej práci sa sústreďujte na pozitívne aspekty, nezabúdajte tiež na vizuálnu stránku reklamy. </a:t>
            </a:r>
          </a:p>
        </p:txBody>
      </p:sp>
    </p:spTree>
    <p:extLst>
      <p:ext uri="{BB962C8B-B14F-4D97-AF65-F5344CB8AC3E}">
        <p14:creationId xmlns:p14="http://schemas.microsoft.com/office/powerpoint/2010/main" val="319436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76844"/>
            <a:ext cx="2377440" cy="820189"/>
          </a:xfrm>
        </p:spPr>
        <p:txBody>
          <a:bodyPr/>
          <a:lstStyle/>
          <a:p>
            <a:r>
              <a:rPr lang="pl-PL" b="1" dirty="0" err="1"/>
              <a:t>úlohy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3949" y="1105593"/>
            <a:ext cx="10956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Reklama by mala obsahovať: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Názov školy a adresu,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špecifickosť výučby, cieľovú skupinu, na ktorú sa orientuje,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druhy doplnkový hodín, ktorými škola disponuje,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prvky, ktoré ju odlišujú od iných škôl,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fotografie, obrázky, grafiku,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reklamné heslo – slogan.</a:t>
            </a:r>
          </a:p>
          <a:p>
            <a:endParaRPr lang="sk-SK" sz="2800" dirty="0"/>
          </a:p>
          <a:p>
            <a:r>
              <a:rPr lang="sk-SK" sz="2800" dirty="0"/>
              <a:t>Túto reklamu zaveste na školskú chodbu alebo na tabuľu pred budovou školy. Bude to skvelá informácia pre tých, ktorí chcú Vašu školu spoznať.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722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583" y="268778"/>
            <a:ext cx="3455525" cy="944880"/>
          </a:xfrm>
        </p:spPr>
        <p:txBody>
          <a:bodyPr/>
          <a:lstStyle/>
          <a:p>
            <a:r>
              <a:rPr lang="pl-PL" b="1" dirty="0"/>
              <a:t>proces</a:t>
            </a:r>
          </a:p>
        </p:txBody>
      </p:sp>
      <p:sp>
        <p:nvSpPr>
          <p:cNvPr id="3" name="Prostokąt 2"/>
          <p:cNvSpPr/>
          <p:nvPr/>
        </p:nvSpPr>
        <p:spPr>
          <a:xfrm>
            <a:off x="667586" y="1213658"/>
            <a:ext cx="72277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800" dirty="0"/>
              <a:t>Rozdeľte sa do dvoch skupín.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800" dirty="0"/>
              <a:t>Každá skupina si medzi sebou vyberie lídra. Lídri budú dohliadať na pracovný celok a budú konzultovať projekt s učiteľom.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800" dirty="0"/>
              <a:t>Využite informácie uvádzané v zdrojoch. Spolupracujte a témy nižšie uvedených úloh si vyberajte formou náhodného výberu. </a:t>
            </a:r>
          </a:p>
        </p:txBody>
      </p:sp>
      <p:sp>
        <p:nvSpPr>
          <p:cNvPr id="5" name="Objaśnienie w chmurce 4"/>
          <p:cNvSpPr/>
          <p:nvPr/>
        </p:nvSpPr>
        <p:spPr>
          <a:xfrm>
            <a:off x="8649170" y="268778"/>
            <a:ext cx="2861187" cy="1825493"/>
          </a:xfrm>
          <a:prstGeom prst="cloudCallout">
            <a:avLst>
              <a:gd name="adj1" fmla="val 10348"/>
              <a:gd name="adj2" fmla="val 105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9193787" y="751993"/>
            <a:ext cx="162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Nezabúdajte na to, že pracujeme spoločne !!!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708" y="3263187"/>
            <a:ext cx="184115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138" y="556953"/>
            <a:ext cx="9595927" cy="789709"/>
          </a:xfrm>
        </p:spPr>
        <p:txBody>
          <a:bodyPr>
            <a:normAutofit/>
          </a:bodyPr>
          <a:lstStyle/>
          <a:p>
            <a:r>
              <a:rPr lang="pl-PL" b="1" dirty="0"/>
              <a:t>Proces – PRACOVNÝ PLÁN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41966"/>
              </p:ext>
            </p:extLst>
          </p:nvPr>
        </p:nvGraphicFramePr>
        <p:xfrm>
          <a:off x="382386" y="1880985"/>
          <a:ext cx="11180618" cy="304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0618">
                  <a:extLst>
                    <a:ext uri="{9D8B030D-6E8A-4147-A177-3AD203B41FA5}">
                      <a16:colId xmlns:a16="http://schemas.microsoft.com/office/drawing/2014/main" xmlns="" val="724064387"/>
                    </a:ext>
                  </a:extLst>
                </a:gridCol>
              </a:tblGrid>
              <a:tr h="575821">
                <a:tc>
                  <a:txBody>
                    <a:bodyPr/>
                    <a:lstStyle/>
                    <a:p>
                      <a:r>
                        <a:rPr lang="pl-PL" sz="1800" dirty="0"/>
                        <a:t>1. PRACOVNÝ TÝŽDEŇ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5883767"/>
                  </a:ext>
                </a:extLst>
              </a:tr>
              <a:tr h="247264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Oboznámenie</a:t>
                      </a:r>
                      <a:r>
                        <a:rPr lang="sk-SK" sz="1800" baseline="0" noProof="0" dirty="0"/>
                        <a:t> sa s obsahom úlohy.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Výber a oboznámenie sa so všetkými, aj internetovými zdrojmi.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Pripomenutie zásad bezpečného využívania internetových zdrojov.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Rozdelenie do skupín, výber lídrov skupiny.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Príprava pracovného plánu pre obe skupiny.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Určenie úloh pre jednotlivých žiakov v</a:t>
                      </a:r>
                      <a:r>
                        <a:rPr lang="sk-SK" sz="1800" baseline="0" noProof="0" dirty="0"/>
                        <a:t> skupine.</a:t>
                      </a:r>
                      <a:endParaRPr lang="sk-SK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329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082" y="210589"/>
            <a:ext cx="6340041" cy="895004"/>
          </a:xfrm>
        </p:spPr>
        <p:txBody>
          <a:bodyPr>
            <a:normAutofit/>
          </a:bodyPr>
          <a:lstStyle/>
          <a:p>
            <a:r>
              <a:rPr lang="pl-PL" b="1" dirty="0"/>
              <a:t>Proces – PRACOVNÝ PLÁN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558396"/>
              </p:ext>
            </p:extLst>
          </p:nvPr>
        </p:nvGraphicFramePr>
        <p:xfrm>
          <a:off x="182880" y="1272445"/>
          <a:ext cx="11114115" cy="496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115">
                  <a:extLst>
                    <a:ext uri="{9D8B030D-6E8A-4147-A177-3AD203B41FA5}">
                      <a16:colId xmlns:a16="http://schemas.microsoft.com/office/drawing/2014/main" xmlns="" val="3454737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k-SK" sz="1800" noProof="0" dirty="0"/>
                        <a:t>2. Pracovný</a:t>
                      </a:r>
                      <a:r>
                        <a:rPr lang="sk-SK" sz="1800" baseline="0" noProof="0" dirty="0"/>
                        <a:t> týždeň</a:t>
                      </a:r>
                      <a:endParaRPr lang="sk-SK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335136"/>
                  </a:ext>
                </a:extLst>
              </a:tr>
              <a:tr h="459587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Prezentácia skupinových prác – multimediálnej</a:t>
                      </a:r>
                      <a:r>
                        <a:rPr lang="sk-SK" sz="1800" baseline="0" noProof="0" dirty="0"/>
                        <a:t> prezentácie žiakmi oboch skupín na triednom fóre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Rozhovor</a:t>
                      </a:r>
                      <a:r>
                        <a:rPr lang="sk-SK" sz="1800" baseline="0" noProof="0" dirty="0"/>
                        <a:t> o predstavených prezentáciách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Hodnotenie pracovných</a:t>
                      </a:r>
                      <a:r>
                        <a:rPr lang="sk-SK" sz="1800" baseline="0" noProof="0" dirty="0"/>
                        <a:t> výsledkov žiakov</a:t>
                      </a:r>
                      <a:endParaRPr lang="sk-SK" sz="1800" noProof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sz="1800" u="sng" noProof="0" dirty="0"/>
                        <a:t>Prezentácie by mali obsahovať: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noProof="0" dirty="0"/>
                        <a:t>Titul, autorov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noProof="0" dirty="0"/>
                        <a:t>V bodoch uvedené najdôležitejšie</a:t>
                      </a:r>
                      <a:r>
                        <a:rPr lang="sk-SK" sz="1800" baseline="0" noProof="0" dirty="0"/>
                        <a:t> informácie, ktoré sa týkajú</a:t>
                      </a:r>
                      <a:r>
                        <a:rPr lang="sk-SK" sz="1800" noProof="0" dirty="0"/>
                        <a:t>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sz="1800" baseline="0" noProof="0" dirty="0"/>
                        <a:t>v 1. skupine: funkcii reklám a hrozieb vyplývajúcich z reklám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sz="1800" baseline="0" noProof="0" dirty="0"/>
                        <a:t>V 2. skupine: základných druhov reklám a ich výhod.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baseline="0" noProof="0" dirty="0"/>
                        <a:t>Pripojené ľubovoľne vybrané reklamy( každý člen skupiny pripraví svoju reklamu, analyzuje ju z hľadiska správnosti, ukrytých manipulácií, hodnotí, či ho reklama presvedčila a prečo, aké emócie vzbudzuje a komu je určená). Každá reklama(môže to byť reklamný plagát, film, odkaz atď.) a jej krátky opis by sa mala nachádzať na samostatnej snímke).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sz="1800" baseline="0" noProof="0" dirty="0"/>
                        <a:t>Prezentácia by mala byť v rámci možností obohatená i ilustrácie, snímky by mali byť čitateľné a prehľadné. Na poslednej snímke uveďte použité zdroje. Svoju prácu uložte na USB kľúč alebo cédečko.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326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1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35" y="177339"/>
            <a:ext cx="5478087" cy="91994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Proces – PRACOVNÝ PLÁN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55097"/>
              </p:ext>
            </p:extLst>
          </p:nvPr>
        </p:nvGraphicFramePr>
        <p:xfrm>
          <a:off x="349135" y="940415"/>
          <a:ext cx="1121386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3869">
                  <a:extLst>
                    <a:ext uri="{9D8B030D-6E8A-4147-A177-3AD203B41FA5}">
                      <a16:colId xmlns:a16="http://schemas.microsoft.com/office/drawing/2014/main" xmlns="" val="29831173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k-SK" sz="1800" noProof="0" dirty="0"/>
                        <a:t>3./4. pracovný</a:t>
                      </a:r>
                      <a:r>
                        <a:rPr lang="sk-SK" sz="1800" baseline="0" noProof="0" dirty="0"/>
                        <a:t> týždeň</a:t>
                      </a:r>
                      <a:endParaRPr lang="sk-SK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279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Spoločná príprava reklamného plagátu školy, v ktorej je projekt</a:t>
                      </a:r>
                      <a:r>
                        <a:rPr lang="sk-SK" sz="1800" baseline="0" noProof="0" dirty="0"/>
                        <a:t> realizovaný.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Tieto úlohy realizujú žiaci na školských</a:t>
                      </a:r>
                      <a:r>
                        <a:rPr lang="sk-SK" sz="1800" baseline="0" noProof="0" dirty="0"/>
                        <a:t> hodinách spolu s učiteľom.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Učiteľ by sa mal spolu so žiakmi rozhodnúť, akým spôsobom reklamný plagát pripravia a následne pripraviť pracovný plán a zoznam potrebných</a:t>
                      </a:r>
                      <a:r>
                        <a:rPr lang="sk-SK" sz="1800" baseline="0" noProof="0" dirty="0"/>
                        <a:t> materiálov.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Plagát by mal byť pripravený pomocou počítačového</a:t>
                      </a:r>
                      <a:r>
                        <a:rPr lang="sk-SK" sz="1800" baseline="0" noProof="0" dirty="0"/>
                        <a:t> programu </a:t>
                      </a:r>
                      <a:r>
                        <a:rPr lang="sk-SK" sz="1800" noProof="0" dirty="0"/>
                        <a:t>(napr. Word, </a:t>
                      </a:r>
                      <a:r>
                        <a:rPr lang="sk-SK" sz="1800" noProof="0" dirty="0" err="1"/>
                        <a:t>Paint</a:t>
                      </a:r>
                      <a:r>
                        <a:rPr lang="sk-SK" sz="1800" noProof="0" dirty="0"/>
                        <a:t> alebo </a:t>
                      </a:r>
                      <a:r>
                        <a:rPr lang="sk-SK" sz="1800" noProof="0" dirty="0" err="1"/>
                        <a:t>Power</a:t>
                      </a:r>
                      <a:r>
                        <a:rPr lang="sk-SK" sz="1800" noProof="0" dirty="0"/>
                        <a:t> Point,</a:t>
                      </a:r>
                      <a:r>
                        <a:rPr lang="sk-SK" sz="1800" baseline="0" noProof="0" dirty="0"/>
                        <a:t> minimálna veľkosť </a:t>
                      </a:r>
                      <a:r>
                        <a:rPr lang="sk-SK" sz="1800" noProof="0" dirty="0"/>
                        <a:t>A4), alebo vo forme výtvarnej práce </a:t>
                      </a:r>
                      <a:r>
                        <a:rPr lang="sk-SK" sz="1800" baseline="0" noProof="0" dirty="0"/>
                        <a:t>(min. formát A3). Ak sa rozhodnete pre papierovú formu, učiteľ by mal vytlačiť a zabezpečiť potrebné materiály, ktoré predtým naplánoval so žiakmi</a:t>
                      </a:r>
                      <a:r>
                        <a:rPr lang="sk-SK" sz="1800" noProof="0" dirty="0"/>
                        <a:t>. Ak si vyberiete prácu na počítači,</a:t>
                      </a:r>
                      <a:r>
                        <a:rPr lang="sk-SK" sz="1800" baseline="0" noProof="0" dirty="0"/>
                        <a:t> učiteľ by mal vytlačiť spoločne so žiakmi pripravený plagát.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u="sng" noProof="0" dirty="0"/>
                        <a:t>Pod vedením učiteľa by žiaci mali: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noProof="0" dirty="0"/>
                        <a:t>Vymyslieť reklamné heslo </a:t>
                      </a:r>
                      <a:r>
                        <a:rPr lang="sk-SK" sz="1800" baseline="0" noProof="0" dirty="0"/>
                        <a:t>– slogan, ktorý pritiahne pozornosť.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baseline="0" noProof="0" dirty="0"/>
                        <a:t>Umiestniť základné informácie o škole: názov školy, adresu, vzdelávací odbor, doplnkové hodiny, ktoré škola ponúka.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baseline="0" noProof="0" dirty="0"/>
                        <a:t>Vybrať a umiestniť prvky, ktoré odlišujú túto školu od iných.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baseline="0" noProof="0" dirty="0"/>
                        <a:t>Umiestniť grafiku(fotografiu, obrázky, grafiku atď.)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k-SK" sz="1800" baseline="0" noProof="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sk-SK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937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4845" y="376844"/>
            <a:ext cx="3411192" cy="778624"/>
          </a:xfrm>
        </p:spPr>
        <p:txBody>
          <a:bodyPr>
            <a:normAutofit fontScale="90000"/>
          </a:bodyPr>
          <a:lstStyle/>
          <a:p>
            <a:r>
              <a:rPr lang="pl-PL" dirty="0"/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4196" y="1338349"/>
            <a:ext cx="116461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2"/>
              </a:rPr>
              <a:t>https://sk.wikipedia.org/wiki/Reklama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3"/>
              </a:rPr>
              <a:t>https://sk.wikipedia.org/wiki/Internetov%C3%A1_reklama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4"/>
              </a:rPr>
              <a:t>https://www.euroekonom.sk/marketing/reklama-a-media</a:t>
            </a:r>
            <a:r>
              <a:rPr lang="pl-PL" sz="2400" dirty="0" smtClean="0">
                <a:hlinkClick r:id="rId4"/>
              </a:rPr>
              <a:t>/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5"/>
              </a:rPr>
              <a:t>https://</a:t>
            </a:r>
            <a:r>
              <a:rPr lang="pl-PL" sz="2400" dirty="0" smtClean="0">
                <a:hlinkClick r:id="rId5"/>
              </a:rPr>
              <a:t>medialne.blog.etrend.sk/reklamy.html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6"/>
              </a:rPr>
              <a:t>https://books.google.pl/books?id=9A2tHoHbfDAC&amp;pg=PA105&amp;lpg=PA105&amp;dq=psychologia+reklama+sk&amp;source=bl&amp;ots=3nKBZ59GLB&amp;sig=ACfU3U0M1ysotBZH5khwysBykzBzsuaueA&amp;hl=pl&amp;sa=X&amp;ved=2ahUKEwiF-5mFi5fnAhWlolwKHSipA3IQ6AEwCXoECAkQAQ#v=onepage&amp;q&amp;f=false</a:t>
            </a:r>
            <a:endParaRPr lang="pl-PL" sz="2400" dirty="0" smtClean="0"/>
          </a:p>
          <a:p>
            <a:pPr marL="285750" indent="-285750"/>
            <a:endParaRPr lang="pl-PL" sz="2400" dirty="0"/>
          </a:p>
          <a:p>
            <a:r>
              <a:rPr lang="sk-SK" sz="2400" dirty="0" smtClean="0"/>
              <a:t>Príklady reklám:</a:t>
            </a:r>
          </a:p>
          <a:p>
            <a:r>
              <a:rPr lang="pl-PL" sz="2400" dirty="0" smtClean="0">
                <a:hlinkClick r:id="rId7"/>
              </a:rPr>
              <a:t>https://www.youtube.com/watch?v=QBu6UyzPdHA</a:t>
            </a:r>
            <a:endParaRPr lang="pl-PL" sz="2400" dirty="0" smtClean="0"/>
          </a:p>
          <a:p>
            <a:r>
              <a:rPr lang="pl-PL" sz="2400" dirty="0" smtClean="0">
                <a:hlinkClick r:id="rId8"/>
              </a:rPr>
              <a:t>https://www.youtube.com/watch?v=RtN4ns96ETc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7488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7464" y="501534"/>
            <a:ext cx="3297583" cy="1069571"/>
          </a:xfrm>
        </p:spPr>
        <p:txBody>
          <a:bodyPr/>
          <a:lstStyle/>
          <a:p>
            <a:r>
              <a:rPr lang="pl-PL" b="1" dirty="0"/>
              <a:t>HODNOTENIE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50146"/>
              </p:ext>
            </p:extLst>
          </p:nvPr>
        </p:nvGraphicFramePr>
        <p:xfrm>
          <a:off x="573577" y="1343121"/>
          <a:ext cx="10989427" cy="534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357">
                  <a:extLst>
                    <a:ext uri="{9D8B030D-6E8A-4147-A177-3AD203B41FA5}">
                      <a16:colId xmlns:a16="http://schemas.microsoft.com/office/drawing/2014/main" xmlns="" val="433066374"/>
                    </a:ext>
                  </a:extLst>
                </a:gridCol>
                <a:gridCol w="2747357">
                  <a:extLst>
                    <a:ext uri="{9D8B030D-6E8A-4147-A177-3AD203B41FA5}">
                      <a16:colId xmlns:a16="http://schemas.microsoft.com/office/drawing/2014/main" xmlns="" val="1285577966"/>
                    </a:ext>
                  </a:extLst>
                </a:gridCol>
                <a:gridCol w="2732754">
                  <a:extLst>
                    <a:ext uri="{9D8B030D-6E8A-4147-A177-3AD203B41FA5}">
                      <a16:colId xmlns:a16="http://schemas.microsoft.com/office/drawing/2014/main" xmlns="" val="3046055238"/>
                    </a:ext>
                  </a:extLst>
                </a:gridCol>
                <a:gridCol w="2761959">
                  <a:extLst>
                    <a:ext uri="{9D8B030D-6E8A-4147-A177-3AD203B41FA5}">
                      <a16:colId xmlns:a16="http://schemas.microsoft.com/office/drawing/2014/main" xmlns="" val="1079273186"/>
                    </a:ext>
                  </a:extLst>
                </a:gridCol>
              </a:tblGrid>
              <a:tr h="373279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Počet</a:t>
                      </a:r>
                      <a:r>
                        <a:rPr lang="sk-SK" baseline="0" noProof="0" dirty="0"/>
                        <a:t> bodov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2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3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0998081"/>
                  </a:ext>
                </a:extLst>
              </a:tr>
              <a:tr h="2024909">
                <a:tc>
                  <a:txBody>
                    <a:bodyPr/>
                    <a:lstStyle/>
                    <a:p>
                      <a:pPr algn="ctr"/>
                      <a:r>
                        <a:rPr lang="sk-SK" b="1" noProof="0" dirty="0"/>
                        <a:t>1. časť úlohy</a:t>
                      </a:r>
                    </a:p>
                    <a:p>
                      <a:pPr algn="ctr"/>
                      <a:r>
                        <a:rPr lang="sk-SK" noProof="0" dirty="0"/>
                        <a:t>Príprava prezentácie</a:t>
                      </a:r>
                      <a:endParaRPr lang="sk-SK" baseline="0" noProof="0" dirty="0"/>
                    </a:p>
                    <a:p>
                      <a:pPr algn="ctr"/>
                      <a:r>
                        <a:rPr lang="sk-SK" baseline="0" noProof="0" dirty="0"/>
                        <a:t>(obsahová stránka)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Informácie neúplné, nie vždy súvisiace s témou. Povrchné využitie</a:t>
                      </a:r>
                      <a:r>
                        <a:rPr lang="sk-SK" baseline="0" noProof="0" dirty="0"/>
                        <a:t> uvedených zdrojov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Spracovanie</a:t>
                      </a:r>
                      <a:r>
                        <a:rPr lang="sk-SK" baseline="0" noProof="0" dirty="0"/>
                        <a:t> všetkých otázok v súlade s témou</a:t>
                      </a:r>
                      <a:r>
                        <a:rPr lang="sk-SK" noProof="0" dirty="0"/>
                        <a:t>. Využitie väčšiny uvedených zdrojov.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Veľmi dôkladné spracovanie témy. Vyčerpávajúce využitie uvedených zdrojov.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1871346"/>
                  </a:ext>
                </a:extLst>
              </a:tr>
              <a:tr h="2577157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Prezentácia témy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Slabá</a:t>
                      </a:r>
                      <a:r>
                        <a:rPr lang="sk-SK" baseline="0" noProof="0" dirty="0"/>
                        <a:t> znalosť témy</a:t>
                      </a:r>
                      <a:r>
                        <a:rPr lang="sk-SK" noProof="0" dirty="0"/>
                        <a:t>, prezentácia čítaná</a:t>
                      </a:r>
                      <a:r>
                        <a:rPr lang="sk-SK" baseline="0" noProof="0" dirty="0"/>
                        <a:t>/v posunkovej reči.</a:t>
                      </a:r>
                      <a:r>
                        <a:rPr lang="sk-SK" noProof="0" dirty="0"/>
                        <a:t> Nesprávne</a:t>
                      </a:r>
                      <a:r>
                        <a:rPr lang="sk-SK" baseline="0" noProof="0" dirty="0"/>
                        <a:t> odpovede na otázky učiteľa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Prezentácia čiastočne čítaná a čiastočne samostatne hovorená/ prezentovaná v posunkovej reči. Nie vždy správne odpovede na otázky učiteľa.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Prezentácia predstavená samostatne, veľmi dobrá znalosť témy. Vyčerpávajúce odpovede na otázky učiteľa.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65655"/>
                  </a:ext>
                </a:extLst>
              </a:tr>
              <a:tr h="37327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27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5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398" y="484909"/>
            <a:ext cx="2615940" cy="81187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HODNOTENIE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47370"/>
              </p:ext>
            </p:extLst>
          </p:nvPr>
        </p:nvGraphicFramePr>
        <p:xfrm>
          <a:off x="293515" y="1193492"/>
          <a:ext cx="1111986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640">
                  <a:extLst>
                    <a:ext uri="{9D8B030D-6E8A-4147-A177-3AD203B41FA5}">
                      <a16:colId xmlns:a16="http://schemas.microsoft.com/office/drawing/2014/main" xmlns="" val="2726272308"/>
                    </a:ext>
                  </a:extLst>
                </a:gridCol>
                <a:gridCol w="2877640">
                  <a:extLst>
                    <a:ext uri="{9D8B030D-6E8A-4147-A177-3AD203B41FA5}">
                      <a16:colId xmlns:a16="http://schemas.microsoft.com/office/drawing/2014/main" xmlns="" val="1830448589"/>
                    </a:ext>
                  </a:extLst>
                </a:gridCol>
                <a:gridCol w="2877640">
                  <a:extLst>
                    <a:ext uri="{9D8B030D-6E8A-4147-A177-3AD203B41FA5}">
                      <a16:colId xmlns:a16="http://schemas.microsoft.com/office/drawing/2014/main" xmlns="" val="1903257462"/>
                    </a:ext>
                  </a:extLst>
                </a:gridCol>
                <a:gridCol w="2486940">
                  <a:extLst>
                    <a:ext uri="{9D8B030D-6E8A-4147-A177-3AD203B41FA5}">
                      <a16:colId xmlns:a16="http://schemas.microsoft.com/office/drawing/2014/main" xmlns="" val="2906346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2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3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705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Spolupráca v skupine.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Slabá spolupráca,</a:t>
                      </a:r>
                      <a:r>
                        <a:rPr lang="sk-SK" baseline="0" noProof="0" dirty="0"/>
                        <a:t> chýbajúce zaangažovanie všetkých členov skupiny, konflikty a nedorozumenia.</a:t>
                      </a:r>
                      <a:endParaRPr lang="sk-SK" noProof="0" dirty="0"/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Dobrá spolupráca v skupine, všetci členovia skupiny pracovali nad projektom, hoci bez väčšieho zaangažovania.</a:t>
                      </a:r>
                      <a:r>
                        <a:rPr lang="sk-SK" baseline="0" noProof="0" dirty="0"/>
                        <a:t> Spolupráca bez konfliktov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Veľmi dobrá spolupráca v skupine, všetci členovia boli veľmi zaangažovaní. Zrozumiteľná komunikácia a výmena informácií. Žiadne konflikty a</a:t>
                      </a:r>
                      <a:r>
                        <a:rPr lang="sk-SK" baseline="0" noProof="0" dirty="0"/>
                        <a:t> nedorozumenia</a:t>
                      </a:r>
                      <a:r>
                        <a:rPr lang="sk-SK" noProof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710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noProof="0" dirty="0"/>
                        <a:t>2. časť úlohy</a:t>
                      </a:r>
                    </a:p>
                    <a:p>
                      <a:pPr algn="ctr"/>
                      <a:endParaRPr lang="sk-SK" b="1" noProof="0" dirty="0"/>
                    </a:p>
                    <a:p>
                      <a:pPr algn="ctr"/>
                      <a:r>
                        <a:rPr lang="sk-SK" b="0" noProof="0" dirty="0"/>
                        <a:t>Pracovné zaangažovanie a schopnosť</a:t>
                      </a:r>
                      <a:r>
                        <a:rPr lang="sk-SK" b="0" baseline="0" noProof="0" dirty="0"/>
                        <a:t> spolupráce v skupine.</a:t>
                      </a:r>
                    </a:p>
                    <a:p>
                      <a:pPr algn="ctr"/>
                      <a:r>
                        <a:rPr lang="sk-SK" b="0" baseline="0" noProof="0" dirty="0"/>
                        <a:t>Body priznávané individuálne.</a:t>
                      </a:r>
                      <a:endParaRPr lang="sk-SK" b="0" noProof="0" dirty="0"/>
                    </a:p>
                    <a:p>
                      <a:pPr algn="ctr"/>
                      <a:endParaRPr lang="sk-SK" noProof="0" dirty="0"/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Slabé zaangažovanie žiakov</a:t>
                      </a:r>
                      <a:r>
                        <a:rPr lang="sk-SK" baseline="0" noProof="0" dirty="0"/>
                        <a:t> v rámci praktickej časti. Veľká pomoc učiteľa, slabá spolupráca v skupine.</a:t>
                      </a:r>
                      <a:endParaRPr lang="sk-SK" noProof="0" dirty="0"/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Žiaci sú zaangažovaní</a:t>
                      </a:r>
                      <a:r>
                        <a:rPr lang="sk-SK" baseline="0" noProof="0" dirty="0"/>
                        <a:t>, veľmi dobre so sebou spolupracujú. Malá pomoc zo strany učiteľa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Samostatné a správne</a:t>
                      </a:r>
                      <a:r>
                        <a:rPr lang="sk-SK" baseline="0" noProof="0" dirty="0"/>
                        <a:t> vykonanie praktickej časti úlohy. Veľká aktivita žiakov, veľmi dobrá spolupráca</a:t>
                      </a:r>
                      <a:r>
                        <a:rPr lang="sk-SK" noProof="0" dirty="0"/>
                        <a:t>. 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507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6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8967" y="609600"/>
            <a:ext cx="3308466" cy="861753"/>
          </a:xfrm>
        </p:spPr>
        <p:txBody>
          <a:bodyPr/>
          <a:lstStyle/>
          <a:p>
            <a:r>
              <a:rPr lang="pl-PL" b="1" dirty="0" err="1"/>
              <a:t>obsah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14647" y="1803861"/>
            <a:ext cx="6525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800" dirty="0"/>
              <a:t>Úvod</a:t>
            </a:r>
          </a:p>
          <a:p>
            <a:pPr marL="342900" indent="-342900">
              <a:buAutoNum type="arabicPeriod"/>
            </a:pPr>
            <a:r>
              <a:rPr lang="sk-SK" sz="2800" dirty="0"/>
              <a:t>Úlohy</a:t>
            </a:r>
          </a:p>
          <a:p>
            <a:pPr marL="342900" indent="-342900">
              <a:buAutoNum type="arabicPeriod"/>
            </a:pPr>
            <a:r>
              <a:rPr lang="sk-SK" sz="2800" dirty="0"/>
              <a:t>Proces</a:t>
            </a:r>
          </a:p>
          <a:p>
            <a:pPr marL="342900" indent="-342900">
              <a:buAutoNum type="arabicPeriod"/>
            </a:pPr>
            <a:r>
              <a:rPr lang="sk-SK" sz="2800" dirty="0"/>
              <a:t>Zdroje</a:t>
            </a:r>
          </a:p>
          <a:p>
            <a:pPr marL="342900" indent="-342900">
              <a:buAutoNum type="arabicPeriod"/>
            </a:pPr>
            <a:r>
              <a:rPr lang="sk-SK" sz="2800" dirty="0"/>
              <a:t>Hodnotenie</a:t>
            </a:r>
          </a:p>
          <a:p>
            <a:pPr marL="342900" indent="-342900">
              <a:buAutoNum type="arabicPeriod"/>
            </a:pPr>
            <a:r>
              <a:rPr lang="sk-SK" sz="2800" dirty="0"/>
              <a:t>Záver</a:t>
            </a:r>
          </a:p>
          <a:p>
            <a:pPr marL="342900" indent="-342900">
              <a:buAutoNum type="arabicPeriod"/>
            </a:pPr>
            <a:r>
              <a:rPr lang="sk-SK" sz="2800" dirty="0"/>
              <a:t>Pokyny pre učiteľa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0185" y="609600"/>
            <a:ext cx="4294797" cy="48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90907" cy="870065"/>
          </a:xfrm>
        </p:spPr>
        <p:txBody>
          <a:bodyPr/>
          <a:lstStyle/>
          <a:p>
            <a:r>
              <a:rPr lang="pl-PL" b="1" dirty="0" err="1"/>
              <a:t>Hodnotenie</a:t>
            </a:r>
            <a:endParaRPr lang="pl-PL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19488"/>
              </p:ext>
            </p:extLst>
          </p:nvPr>
        </p:nvGraphicFramePr>
        <p:xfrm>
          <a:off x="1450109" y="2086495"/>
          <a:ext cx="8128000" cy="260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387538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633636106"/>
                    </a:ext>
                  </a:extLst>
                </a:gridCol>
              </a:tblGrid>
              <a:tr h="375611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Bodovanie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Hodnotenie</a:t>
                      </a:r>
                      <a:r>
                        <a:rPr lang="sk-SK" baseline="0" noProof="0" dirty="0"/>
                        <a:t> </a:t>
                      </a:r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555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Nedostatočný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844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4 - 5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96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6 - 7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60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8 - 9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574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10 - 11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64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70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62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8780" y="534785"/>
            <a:ext cx="2732318" cy="928255"/>
          </a:xfrm>
        </p:spPr>
        <p:txBody>
          <a:bodyPr/>
          <a:lstStyle/>
          <a:p>
            <a:r>
              <a:rPr lang="pl-PL" b="1" dirty="0"/>
              <a:t>ZÁVER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701" y="2764423"/>
            <a:ext cx="1841152" cy="2609314"/>
          </a:xfrm>
          <a:prstGeom prst="rect">
            <a:avLst/>
          </a:prstGeom>
        </p:spPr>
      </p:pic>
      <p:sp>
        <p:nvSpPr>
          <p:cNvPr id="4" name="Objaśnienie w chmurce 3"/>
          <p:cNvSpPr/>
          <p:nvPr/>
        </p:nvSpPr>
        <p:spPr>
          <a:xfrm>
            <a:off x="9077497" y="234141"/>
            <a:ext cx="2751513" cy="1529542"/>
          </a:xfrm>
          <a:prstGeom prst="cloudCallout">
            <a:avLst>
              <a:gd name="adj1" fmla="val 9796"/>
              <a:gd name="adj2" fmla="val 110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667701" y="746359"/>
            <a:ext cx="18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Dobrá práca!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65759" y="1373386"/>
            <a:ext cx="8886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Blahoželáme!  Podarilo sa Vám splniť všetky úlohy. Pri spracovaní tejto témy: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Ste sa dozvedeli, čo je reklama a aké funkcie plní.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Spoznali ste rôzne druhy reklám.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Spoznali ste výhody reklamám ale tiež hrozby, ktoré z nej vyplývajú.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Naučili ste sa analyzovať reklamy, venovať pozornosť reklamnému odkazu, jeho správnosti a možným skrytým manipuláciám.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Dozvedeli ste sa, že informácie obsiahnuté v reklame sú často neobjektívne, nakoľko reklamujúci sa snaží čo najlepšie predstaviť svoj produkt.</a:t>
            </a:r>
          </a:p>
        </p:txBody>
      </p:sp>
    </p:spTree>
    <p:extLst>
      <p:ext uri="{BB962C8B-B14F-4D97-AF65-F5344CB8AC3E}">
        <p14:creationId xmlns:p14="http://schemas.microsoft.com/office/powerpoint/2010/main" val="178703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4337" y="401782"/>
            <a:ext cx="2516187" cy="895004"/>
          </a:xfrm>
        </p:spPr>
        <p:txBody>
          <a:bodyPr/>
          <a:lstStyle/>
          <a:p>
            <a:r>
              <a:rPr lang="pl-PL" b="1" dirty="0"/>
              <a:t>ZÁVER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02075" y="1296786"/>
            <a:ext cx="11444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Mali ste skvelú príležitosť stať sa tvorcami reklamného plagátu Vašej školy.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Počas práce ste mohli využiť všetky predtým získané informácie.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Vami vytvorená práca poslúži na propagáciu Vašej školy a bude motivovať nových žiakov k tomu, aby využili jej ponuku.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Pri samostatnej realizácií projektu ste mali možnosť spoza rôzne internetové zdroje a zásady bezpečného využívania internetu.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Pri prezentácií svojho názoru ste si osvojili zručnosť </a:t>
            </a:r>
            <a:r>
              <a:rPr lang="sk-SK" sz="2400" dirty="0" err="1"/>
              <a:t>autoprezentácie</a:t>
            </a:r>
            <a:r>
              <a:rPr lang="sk-SK" sz="2400" dirty="0"/>
              <a:t> a verejných vystúpení.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Vašu prácu ste robili v spolupráci s inými spolužiakmi a zaangažovaní do nej boli všetci členovia skupiny – čo môže slúžiť ako vzor pre iné triedy a skupiny.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8166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580" y="160712"/>
            <a:ext cx="6074034" cy="870066"/>
          </a:xfrm>
        </p:spPr>
        <p:txBody>
          <a:bodyPr/>
          <a:lstStyle/>
          <a:p>
            <a:r>
              <a:rPr lang="pl-PL" b="1" dirty="0"/>
              <a:t>POKYNY PRE UČITEĽA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1" y="914398"/>
            <a:ext cx="120118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Pred realizáciou WQ by sa mal učiteľ dôkladne oboznámiť s jeho obsahom a vyhodnotiť, nakoľko budú žiaci schopní splniť tieto úlohy. Je možno v ňom urobiť malé modifikácie (napr. iné rozdelenie do skupín).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Učiteľ by si mal prezrieť uvedené zdroje, urobiť prípadný výber (pridanie alebo odstránenie) zohľadňujúc skupinu mládeže, ktorá bude WQ realizovať.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Napriek určenému pracovnému plánu 3/4 týždne – čas určený na realizáciu tohto WQ by mal byť prispôsobený možnostiam žiakov.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Pred začiatkom projektu je potrebné žiakov dôkladne oboznámiť s obsahom úlohy, prispôsobujúc spôsob komunikácie možnostiam žiakov.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Učiteľ by mal dôkladne preanalyzovať obsah WQ spoločne so žiakmi, aby mal istotu, že ho dobre pochopili.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Žiakov je potrebné oboznámiť alebo im pripomenúť zásady bezpečného využívania internetových zdrojov. Učiteľ by si mal so žiakmi prejsť internetové zdroje a pomôcť im ich pochopiť.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79573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975" y="2660731"/>
            <a:ext cx="6373292" cy="620684"/>
          </a:xfrm>
        </p:spPr>
        <p:txBody>
          <a:bodyPr/>
          <a:lstStyle/>
          <a:p>
            <a:r>
              <a:rPr lang="pl-PL" b="1" dirty="0"/>
              <a:t>POKYNY PRE </a:t>
            </a:r>
            <a:r>
              <a:rPr lang="pl-PL" b="1" dirty="0" err="1"/>
              <a:t>UČITEľA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7309" y="3429000"/>
            <a:ext cx="115427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400" dirty="0">
                <a:solidFill>
                  <a:schemeClr val="bg1"/>
                </a:solidFill>
              </a:rPr>
              <a:t>Pri hodnotení prezentácie žiakov, by mal učiteľ  brať do úvahy ich ďalšie postihnutia. Zohľadniť by  mal aj pracovné zaangažovanie.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400" dirty="0">
                <a:solidFill>
                  <a:schemeClr val="bg1"/>
                </a:solidFill>
              </a:rPr>
              <a:t>Rozdelenie do skupín môže byť realizované podľa ľubovoľných kritérií, učiteľ by však mal zohľadniť predispozície žiakov a mal by myslieť na rovnomerné rozdelenie síl v jednotlivých skupinách.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400" dirty="0">
                <a:solidFill>
                  <a:schemeClr val="bg1"/>
                </a:solidFill>
              </a:rPr>
              <a:t>Učiteľ by mal žiakom pomáhať pri realizácii WQ – mal by s nimi konzultovať projekty, objasňovať vzniknuté problémy.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400" dirty="0">
                <a:solidFill>
                  <a:schemeClr val="bg1"/>
                </a:solidFill>
              </a:rPr>
              <a:t>Učiteľ by mal navrhnúť spoločne zvolenú pracovnú schému pre obe prezentácie – aby ich neskôr mohol spojiť do jedného celku a využiť na iných hodinách.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400" dirty="0">
                <a:solidFill>
                  <a:schemeClr val="bg1"/>
                </a:solidFill>
              </a:rPr>
              <a:t>Ak je príprava reklamného plagátu pomocou počítača pre žiakov príliš náročná, je potrebné vybrať výtvarnú formu práce.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400" dirty="0">
                <a:solidFill>
                  <a:schemeClr val="bg1"/>
                </a:solidFill>
              </a:rPr>
              <a:t>Počas realizácie druhej časti úlohy môže učiteľ isté činnosti len sugerovať, nemal by robiť žiadnu prácu za žiakov.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400" dirty="0">
                <a:solidFill>
                  <a:schemeClr val="bg1"/>
                </a:solidFill>
              </a:rPr>
              <a:t>Vytvorený reklamný plagát školy by mal visieť na mieste, kde bude plniť svoju funkciu.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5AEB0C1-60F0-4C86-BAE9-57860860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45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4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887787" cy="745375"/>
          </a:xfrm>
        </p:spPr>
        <p:txBody>
          <a:bodyPr/>
          <a:lstStyle/>
          <a:p>
            <a:r>
              <a:rPr lang="pl-PL" b="1" dirty="0" err="1"/>
              <a:t>úvod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5513" y="1354975"/>
            <a:ext cx="6799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V 21. storočí nás neustále zahŕňajú informácie o všetkých technických novinkách, výnimočných riešeniach a najlepších možných zariadeniach a produktoch. S pokrokom súvisí aj reklama, ktorá je neoddeliteľnou súčasťou dnešného sveta. S reklamou sa stretávame takmer všade – v novinách, televízií, na internete alebo na </a:t>
            </a:r>
            <a:r>
              <a:rPr lang="sk-SK" sz="2400" dirty="0" err="1"/>
              <a:t>bilbordoch</a:t>
            </a:r>
            <a:r>
              <a:rPr lang="sk-SK" sz="2400" dirty="0"/>
              <a:t>. Kontaktu s reklamou sa vyhnúť nedokážeme, môžeme sa však snažiť jej nepodľahnúť. </a:t>
            </a:r>
          </a:p>
          <a:p>
            <a:pPr algn="just"/>
            <a:r>
              <a:rPr lang="sk-SK" sz="2400" dirty="0"/>
              <a:t>Čo je to vlastne reklama?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40821" y="-160712"/>
            <a:ext cx="2957759" cy="48711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413">
            <a:off x="9018746" y="1837566"/>
            <a:ext cx="3414323" cy="38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3456" y="964276"/>
            <a:ext cx="53866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k-SK" sz="2800" b="1" dirty="0">
                <a:solidFill>
                  <a:srgbClr val="00B050"/>
                </a:solidFill>
              </a:rPr>
              <a:t>Reklama</a:t>
            </a:r>
            <a:r>
              <a:rPr lang="sk-SK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800" dirty="0"/>
              <a:t>je veľmi dôležitým prvkom spoločenského života.</a:t>
            </a:r>
          </a:p>
          <a:p>
            <a:pPr algn="ctr"/>
            <a:r>
              <a:rPr lang="sk-SK" sz="2800" dirty="0"/>
              <a:t>Jej cieľom je väčšinou motivácia k nákupu alebo využitiu určených tovarov alebo služieb, na podporu konkrétnych záležitostí a nápadov.</a:t>
            </a:r>
          </a:p>
          <a:p>
            <a:pPr algn="ctr"/>
            <a:endParaRPr lang="pl-PL" sz="2800" dirty="0"/>
          </a:p>
          <a:p>
            <a:pPr algn="ctr"/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379501"/>
            <a:ext cx="387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Úvod</a:t>
            </a:r>
            <a:endParaRPr lang="pl-PL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aśnienie w chmurce 4"/>
          <p:cNvSpPr/>
          <p:nvPr/>
        </p:nvSpPr>
        <p:spPr>
          <a:xfrm>
            <a:off x="5896492" y="379501"/>
            <a:ext cx="2801389" cy="2286000"/>
          </a:xfrm>
          <a:prstGeom prst="cloudCallout">
            <a:avLst>
              <a:gd name="adj1" fmla="val 21007"/>
              <a:gd name="adj2" fmla="val 96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217920" y="1263535"/>
            <a:ext cx="247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Čo kúpiť?</a:t>
            </a:r>
          </a:p>
        </p:txBody>
      </p:sp>
      <p:sp>
        <p:nvSpPr>
          <p:cNvPr id="7" name="Objaśnienie w chmurce 6"/>
          <p:cNvSpPr/>
          <p:nvPr/>
        </p:nvSpPr>
        <p:spPr>
          <a:xfrm>
            <a:off x="8905699" y="1014153"/>
            <a:ext cx="2967644" cy="1886989"/>
          </a:xfrm>
          <a:prstGeom prst="cloudCallout">
            <a:avLst>
              <a:gd name="adj1" fmla="val -3707"/>
              <a:gd name="adj2" fmla="val 91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9400306" y="1522501"/>
            <a:ext cx="197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Ako čo…?</a:t>
            </a:r>
          </a:p>
          <a:p>
            <a:r>
              <a:rPr lang="sk-SK" dirty="0"/>
              <a:t>TO ČO JE V REKLAME!!!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330" y1="20937" x2="11325" y2="46558"/>
                        <a14:foregroundMark x1="83538" y1="22084" x2="82604" y2="76291"/>
                        <a14:foregroundMark x1="72855" y1="27820" x2="70286" y2="27438"/>
                        <a14:foregroundMark x1="91710" y1="23614" x2="92644" y2="25908"/>
                        <a14:foregroundMark x1="7180" y1="24761" x2="11092" y2="15296"/>
                        <a14:foregroundMark x1="23468" y1="30497" x2="25569" y2="41587"/>
                        <a14:foregroundMark x1="7823" y1="37380" x2="5779" y2="47706"/>
                        <a14:foregroundMark x1="1810" y1="58317" x2="15528" y2="54207"/>
                        <a14:foregroundMark x1="22067" y1="50000" x2="32283" y2="53442"/>
                        <a14:foregroundMark x1="14127" y1="70937" x2="13894" y2="87380"/>
                        <a14:foregroundMark x1="18097" y1="75908" x2="18797" y2="86998"/>
                        <a14:foregroundMark x1="13193" y1="88528" x2="10858" y2="90057"/>
                        <a14:foregroundMark x1="78400" y1="76291" x2="78867" y2="88145"/>
                        <a14:foregroundMark x1="83071" y1="74761" x2="83304" y2="89675"/>
                        <a14:foregroundMark x1="83538" y1="88528" x2="84472" y2="88910"/>
                        <a14:foregroundMark x1="76532" y1="13767" x2="83771" y2="9560"/>
                        <a14:foregroundMark x1="84939" y1="9560" x2="89609" y2="14532"/>
                        <a14:foregroundMark x1="87274" y1="47706" x2="96556" y2="55258"/>
                        <a14:foregroundMark x1="77466" y1="50382" x2="66783" y2="60229"/>
                        <a14:foregroundMark x1="41623" y1="50382" x2="49329" y2="68260"/>
                        <a14:foregroundMark x1="14361" y1="15296" x2="21366" y2="16444"/>
                        <a14:foregroundMark x1="23468" y1="20172" x2="24402" y2="22849"/>
                        <a14:foregroundMark x1="90076" y1="14914" x2="91944" y2="20554"/>
                        <a14:foregroundMark x1="91477" y1="33939" x2="92411" y2="41587"/>
                        <a14:foregroundMark x1="72154" y1="38528" x2="72154" y2="43499"/>
                        <a14:foregroundMark x1="74898" y1="14532" x2="72855" y2="24761"/>
                        <a14:backgroundMark x1="32049" y1="39675" x2="63047" y2="17591"/>
                        <a14:backgroundMark x1="61179" y1="43117" x2="64682" y2="96463"/>
                        <a14:backgroundMark x1="96556" y1="9178" x2="98190" y2="45793"/>
                        <a14:backgroundMark x1="8290" y1="6119" x2="175" y2="34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4084" y="3773979"/>
            <a:ext cx="3569319" cy="21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0357" y="501536"/>
            <a:ext cx="4184275" cy="70381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Úvod</a:t>
            </a:r>
            <a:endParaRPr lang="pl-PL" sz="3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5089" y="1296786"/>
            <a:ext cx="108200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Hlavným cieľom reklamy je zvýšenie predaja tovarov a služieb prostredníctvom pozitívneho ovplyvňovania vkusu a správanie odberateľov.</a:t>
            </a:r>
          </a:p>
          <a:p>
            <a:r>
              <a:rPr lang="sk-SK" sz="2800" dirty="0"/>
              <a:t>Existuje jazyk reklamy, ktorý by mal čo najlepšie priťahovať potenciálnych odberateľov vďaka svojej: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atraktivite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zrozumiteľnosti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ľahkému zapamätaniu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originalite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stručnosti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sugestívnosti – čiže silné pôsobenie na príjemcu reklamy.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7218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144" y="236487"/>
            <a:ext cx="4087292" cy="895004"/>
          </a:xfrm>
        </p:spPr>
        <p:txBody>
          <a:bodyPr/>
          <a:lstStyle/>
          <a:p>
            <a:r>
              <a:rPr lang="pl-PL" b="1" dirty="0" err="1"/>
              <a:t>Úvod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35528" y="1131491"/>
            <a:ext cx="11568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Reklama predovšetkým nabáda k nákupu, preto veľmi často reklamný odkaz, aj napriek svojej atraktivite, môže obsahovať prvky manipulácie. </a:t>
            </a:r>
          </a:p>
          <a:p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46027" l="31442" r="609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0603" y="4419077"/>
            <a:ext cx="3101840" cy="17058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3917" y="3139515"/>
            <a:ext cx="4405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B050"/>
                </a:solidFill>
              </a:rPr>
              <a:t>Manipulácia –</a:t>
            </a:r>
            <a:r>
              <a:rPr lang="sk-SK" sz="2800" dirty="0"/>
              <a:t> je to vytváranie nepravdivého obrazu o realite, cieľom ktorého je vytvorenie takých názorov, ktoré sú žiadúce </a:t>
            </a:r>
            <a:r>
              <a:rPr lang="sk-SK" sz="2800"/>
              <a:t>pre reklamujúceho</a:t>
            </a:r>
            <a:r>
              <a:rPr lang="pl-PL" sz="2800"/>
              <a:t>.</a:t>
            </a:r>
            <a:endParaRPr lang="pl-PL" sz="2800" dirty="0"/>
          </a:p>
        </p:txBody>
      </p:sp>
      <p:sp>
        <p:nvSpPr>
          <p:cNvPr id="6" name="Objaśnienie w chmurce 5"/>
          <p:cNvSpPr/>
          <p:nvPr/>
        </p:nvSpPr>
        <p:spPr>
          <a:xfrm>
            <a:off x="4215888" y="2699417"/>
            <a:ext cx="2725189" cy="1322726"/>
          </a:xfrm>
          <a:prstGeom prst="cloudCallout">
            <a:avLst>
              <a:gd name="adj1" fmla="val 42977"/>
              <a:gd name="adj2" fmla="val 80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846936" y="2914902"/>
            <a:ext cx="193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 čo to slúži?</a:t>
            </a:r>
          </a:p>
        </p:txBody>
      </p:sp>
      <p:sp>
        <p:nvSpPr>
          <p:cNvPr id="8" name="Objaśnienie w chmurce 7"/>
          <p:cNvSpPr/>
          <p:nvPr/>
        </p:nvSpPr>
        <p:spPr>
          <a:xfrm>
            <a:off x="9252116" y="2203384"/>
            <a:ext cx="2651760" cy="1487978"/>
          </a:xfrm>
          <a:prstGeom prst="cloudCallout">
            <a:avLst>
              <a:gd name="adj1" fmla="val -31944"/>
              <a:gd name="adj2" fmla="val 95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9792443" y="2360506"/>
            <a:ext cx="178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Neviem, ale v reklame to vyzeralo dobre</a:t>
            </a:r>
            <a:r>
              <a:rPr lang="pl-PL" sz="1600" dirty="0"/>
              <a:t>!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505" y1="18994" x2="16041" y2="51955"/>
                        <a14:foregroundMark x1="5290" y1="28212" x2="10068" y2="17598"/>
                        <a14:foregroundMark x1="9386" y1="34358" x2="5973" y2="46927"/>
                        <a14:foregroundMark x1="23891" y1="28492" x2="26280" y2="41899"/>
                        <a14:foregroundMark x1="25085" y1="28212" x2="25768" y2="25419"/>
                        <a14:foregroundMark x1="83618" y1="20670" x2="80546" y2="37709"/>
                        <a14:foregroundMark x1="72526" y1="25978" x2="72526" y2="43017"/>
                        <a14:foregroundMark x1="87884" y1="49162" x2="96075" y2="54469"/>
                        <a14:foregroundMark x1="80034" y1="41061" x2="84300" y2="41620"/>
                        <a14:foregroundMark x1="77645" y1="48045" x2="66724" y2="60894"/>
                        <a14:foregroundMark x1="78498" y1="75698" x2="79181" y2="86592"/>
                        <a14:foregroundMark x1="84300" y1="72905" x2="83618" y2="87151"/>
                        <a14:foregroundMark x1="14505" y1="75140" x2="13481" y2="91061"/>
                        <a14:foregroundMark x1="18089" y1="74581" x2="19283" y2="87709"/>
                        <a14:foregroundMark x1="10751" y1="55307" x2="2560" y2="57542"/>
                        <a14:foregroundMark x1="22867" y1="51117" x2="31399" y2="52514"/>
                        <a14:foregroundMark x1="38396" y1="91899" x2="39761" y2="78771"/>
                        <a14:foregroundMark x1="51365" y1="91899" x2="52389" y2="82682"/>
                        <a14:backgroundMark x1="9556" y1="91341" x2="8532" y2="93296"/>
                        <a14:backgroundMark x1="74744" y1="89106" x2="75085" y2="88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7178" y="4180717"/>
            <a:ext cx="3572566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0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8904" y="667790"/>
            <a:ext cx="4220296" cy="828503"/>
          </a:xfrm>
        </p:spPr>
        <p:txBody>
          <a:bodyPr/>
          <a:lstStyle/>
          <a:p>
            <a:r>
              <a:rPr lang="pl-PL" b="1" dirty="0" err="1"/>
              <a:t>Úvod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1319" y="2044933"/>
            <a:ext cx="116851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Najbežnejšími formami manipulácie v médiách sú: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Používanie skrytej reklamy (</a:t>
            </a:r>
            <a:r>
              <a:rPr lang="sk-SK" sz="2800" dirty="0" err="1"/>
              <a:t>kryptoreklamy</a:t>
            </a:r>
            <a:r>
              <a:rPr lang="sk-SK" sz="28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Dôraz na vybrané produkty a vynechávanie ostatných.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Prezentácia tendenčných názorov.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Prezentovanie názorov „expertov” – neskutočných a neobjektívnych.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Citovanie názoru jednotlivca ako verejnej mienky.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  <p:sp>
        <p:nvSpPr>
          <p:cNvPr id="11" name="Strzałka w prawo z wcięciem 10"/>
          <p:cNvSpPr/>
          <p:nvPr/>
        </p:nvSpPr>
        <p:spPr>
          <a:xfrm>
            <a:off x="5627716" y="238299"/>
            <a:ext cx="5237018" cy="16874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Manipulácie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250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075" y="606829"/>
            <a:ext cx="3740727" cy="814647"/>
          </a:xfrm>
        </p:spPr>
        <p:txBody>
          <a:bodyPr>
            <a:normAutofit/>
          </a:bodyPr>
          <a:lstStyle/>
          <a:p>
            <a:r>
              <a:rPr lang="pl-PL" sz="3200" b="1" dirty="0"/>
              <a:t>ÚLOHA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23455" y="1620982"/>
            <a:ext cx="6051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Úloha sa bude skladať z dvoch častí.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V prvej časti sa rozdelíte do dvoch skupín a vyhľadáte uvedené informácie.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V druhej časti vytvorí celá trieda reklamu, v ktorej využijete získané informácie.</a:t>
            </a:r>
          </a:p>
          <a:p>
            <a:endParaRPr lang="pl-PL" sz="2800" dirty="0"/>
          </a:p>
        </p:txBody>
      </p:sp>
      <p:sp>
        <p:nvSpPr>
          <p:cNvPr id="7" name="Objaśnienie w chmurce 6"/>
          <p:cNvSpPr/>
          <p:nvPr/>
        </p:nvSpPr>
        <p:spPr>
          <a:xfrm>
            <a:off x="7032567" y="306539"/>
            <a:ext cx="3009207" cy="2410691"/>
          </a:xfrm>
          <a:prstGeom prst="cloudCallout">
            <a:avLst>
              <a:gd name="adj1" fmla="val 50438"/>
              <a:gd name="adj2" fmla="val 88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672647" y="1098310"/>
            <a:ext cx="204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Čo budeme robiť?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3382" y="3557847"/>
            <a:ext cx="1842342" cy="26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3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01" y="277091"/>
            <a:ext cx="3031576" cy="687185"/>
          </a:xfrm>
        </p:spPr>
        <p:txBody>
          <a:bodyPr/>
          <a:lstStyle/>
          <a:p>
            <a:r>
              <a:rPr lang="pl-PL" b="1" dirty="0"/>
              <a:t>ÚLOHY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004" y="964276"/>
            <a:ext cx="115048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Prvou časťou úlohy bude práca v dvoch skupinách.</a:t>
            </a:r>
          </a:p>
          <a:p>
            <a:endParaRPr lang="sk-SK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Skupina č.1</a:t>
            </a:r>
          </a:p>
          <a:p>
            <a:r>
              <a:rPr lang="sk-SK" sz="2800" dirty="0"/>
              <a:t>Vašou úlohou bude pripraviť multimediálnu prezentáciu, ktorá bude obsahovať: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Informácie o funkciách reklamy.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Informácie o hrozbách vyplývajúcich z reklamy.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Každý člen skupiny pripojí fotografiu s jednou, ľubovoľne volenou, reklamou. Pokúste sa ich analyzovať s prihliadnutím na reklamný odkaz, slogan, psychologické pôsobenie a skupinu, ktorej je určená. Pozornosť venujte aj skrytým manipuláciám</a:t>
            </a:r>
            <a:r>
              <a:rPr lang="pl-PL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sk-SK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26672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1977</TotalTime>
  <Words>1895</Words>
  <Application>Microsoft Office PowerPoint</Application>
  <PresentationFormat>Panoramiczny</PresentationFormat>
  <Paragraphs>203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Wingdings</vt:lpstr>
      <vt:lpstr>Siatka</vt:lpstr>
      <vt:lpstr>Reklama </vt:lpstr>
      <vt:lpstr>obsah</vt:lpstr>
      <vt:lpstr>úvod</vt:lpstr>
      <vt:lpstr>Prezentacja programu PowerPoint</vt:lpstr>
      <vt:lpstr>Úvod</vt:lpstr>
      <vt:lpstr>Úvod</vt:lpstr>
      <vt:lpstr>Úvod</vt:lpstr>
      <vt:lpstr>ÚLOHA</vt:lpstr>
      <vt:lpstr>ÚLOHY</vt:lpstr>
      <vt:lpstr>Úlohy</vt:lpstr>
      <vt:lpstr>ÚLOHY </vt:lpstr>
      <vt:lpstr>úlohy</vt:lpstr>
      <vt:lpstr>proces</vt:lpstr>
      <vt:lpstr>Proces – PRACOVNÝ PLÁN</vt:lpstr>
      <vt:lpstr>Proces – PRACOVNÝ PLÁN</vt:lpstr>
      <vt:lpstr>Proces – PRACOVNÝ PLÁN</vt:lpstr>
      <vt:lpstr>ZDROJE</vt:lpstr>
      <vt:lpstr>HODNOTENIE</vt:lpstr>
      <vt:lpstr>HODNOTENIE</vt:lpstr>
      <vt:lpstr>Hodnotenie</vt:lpstr>
      <vt:lpstr>ZÁVER</vt:lpstr>
      <vt:lpstr>ZÁVER</vt:lpstr>
      <vt:lpstr>POKYNY PRE UČITEĽA</vt:lpstr>
      <vt:lpstr>POKYNY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</dc:title>
  <dc:creator>Bobro</dc:creator>
  <cp:lastModifiedBy>Anna Basta</cp:lastModifiedBy>
  <cp:revision>163</cp:revision>
  <dcterms:created xsi:type="dcterms:W3CDTF">2018-03-12T14:54:07Z</dcterms:created>
  <dcterms:modified xsi:type="dcterms:W3CDTF">2020-01-22T11:19:36Z</dcterms:modified>
</cp:coreProperties>
</file>